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7"/>
    <p:sldMasterId id="2147483730" r:id="rId8"/>
    <p:sldMasterId id="2147483745" r:id="rId9"/>
  </p:sldMasterIdLst>
  <p:notesMasterIdLst>
    <p:notesMasterId r:id="rId17"/>
  </p:notesMasterIdLst>
  <p:sldIdLst>
    <p:sldId id="1451" r:id="rId10"/>
    <p:sldId id="1452" r:id="rId11"/>
    <p:sldId id="1453" r:id="rId12"/>
    <p:sldId id="1454" r:id="rId13"/>
    <p:sldId id="1455" r:id="rId14"/>
    <p:sldId id="1456" r:id="rId15"/>
    <p:sldId id="1457" r:id="rId16"/>
  </p:sldIdLst>
  <p:sldSz cx="12192000" cy="6858000"/>
  <p:notesSz cx="6794500" cy="99314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uzek" initials="Z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9D9D9"/>
    <a:srgbClr val="BC8FDD"/>
    <a:srgbClr val="C1C1C1"/>
    <a:srgbClr val="FFFF7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47" autoAdjust="0"/>
    <p:restoredTop sz="96372" autoAdjust="0"/>
  </p:normalViewPr>
  <p:slideViewPr>
    <p:cSldViewPr snapToGrid="0">
      <p:cViewPr varScale="1">
        <p:scale>
          <a:sx n="101" d="100"/>
          <a:sy n="101" d="100"/>
        </p:scale>
        <p:origin x="625" y="8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4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7-19T15:59:57.859" idx="2">
    <p:pos x="1233" y="97"/>
    <p:text>STROGO ZAUPNO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81A68-8D4A-48B8-8FF6-8BA2C60505F0}" type="datetimeFigureOut">
              <a:rPr lang="fi-FI" smtClean="0"/>
              <a:t>11.8.2016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EEB3E-0F6D-465E-9033-1E33D749DA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200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unto_powerpoint_image 338,7 x 190,5 with logo jpg_highr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60915"/>
            <a:ext cx="12192000" cy="1622464"/>
          </a:xfrm>
          <a:solidFill>
            <a:schemeClr val="tx1">
              <a:alpha val="50000"/>
            </a:schemeClr>
          </a:solidFill>
        </p:spPr>
        <p:txBody>
          <a:bodyPr anchor="t">
            <a:noAutofit/>
          </a:bodyPr>
          <a:lstStyle>
            <a:lvl1pPr algn="ctr"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485118"/>
            <a:ext cx="12192000" cy="768085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2726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5958-BCE3-4F77-AC84-5CB78A5F0576}" type="datetimeFigureOut">
              <a:rPr lang="fi-FI" smtClean="0"/>
              <a:t>11.8.2016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6523-C5A4-450E-A79E-FA2F622CB9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6263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noProof="0"/>
            </a:p>
          </p:txBody>
        </p:sp>
        <p:pic>
          <p:nvPicPr>
            <p:cNvPr id="10" name="Kuva 9" descr="suuntologo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384200" y="1357425"/>
              <a:ext cx="6375600" cy="2428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1320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00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pic>
          <p:nvPicPr>
            <p:cNvPr id="10" name="Kuva 9" descr="suuntologo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384200" y="1357425"/>
              <a:ext cx="6375600" cy="2428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322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49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pic>
          <p:nvPicPr>
            <p:cNvPr id="10" name="Kuva 9" descr="suuntologo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384200" y="1357425"/>
              <a:ext cx="6375600" cy="2428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672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xfrm>
            <a:off x="1373590" y="6337598"/>
            <a:ext cx="184252" cy="518091"/>
          </a:xfrm>
          <a:prstGeom prst="rect">
            <a:avLst/>
          </a:prstGeom>
        </p:spPr>
        <p:txBody>
          <a:bodyPr wrap="square"/>
          <a:lstStyle>
            <a:lvl1pPr algn="ctr" defTabSz="412750">
              <a:defRPr sz="9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7767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3339" y="452670"/>
            <a:ext cx="11905323" cy="6240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400" y="3652800"/>
            <a:ext cx="10363200" cy="1362075"/>
          </a:xfrm>
        </p:spPr>
        <p:txBody>
          <a:bodyPr anchor="t">
            <a:normAutofit/>
          </a:bodyPr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400" y="4972800"/>
            <a:ext cx="10363200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1940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62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652800"/>
            <a:ext cx="10972800" cy="1046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00" y="1892829"/>
            <a:ext cx="10972800" cy="445277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600" y="6652800"/>
            <a:ext cx="1454400" cy="216000"/>
          </a:xfrm>
        </p:spPr>
        <p:txBody>
          <a:bodyPr/>
          <a:lstStyle/>
          <a:p>
            <a:fld id="{79D25958-BCE3-4F77-AC84-5CB78A5F0576}" type="datetimeFigureOut">
              <a:rPr lang="fi-FI" smtClean="0"/>
              <a:t>11.8.2016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6523-C5A4-450E-A79E-FA2F622CB9CA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xtBox 4"/>
          <p:cNvSpPr txBox="1"/>
          <p:nvPr userDrawn="1"/>
        </p:nvSpPr>
        <p:spPr>
          <a:xfrm>
            <a:off x="129600" y="89839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CONFIDENTIAL</a:t>
            </a: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2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652800"/>
            <a:ext cx="10972800" cy="542400"/>
          </a:xfrm>
        </p:spPr>
        <p:txBody>
          <a:bodyPr anchor="ctr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48640" y="1203693"/>
            <a:ext cx="10972800" cy="5544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0" smtClean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00" y="1892829"/>
            <a:ext cx="10972800" cy="445277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5958-BCE3-4F77-AC84-5CB78A5F0576}" type="datetimeFigureOut">
              <a:rPr lang="fi-FI" smtClean="0"/>
              <a:t>11.8.2016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6523-C5A4-450E-A79E-FA2F622CB9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362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3339" y="452670"/>
            <a:ext cx="11905323" cy="6240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400" y="3652800"/>
            <a:ext cx="10363200" cy="1362075"/>
          </a:xfrm>
        </p:spPr>
        <p:txBody>
          <a:bodyPr anchor="t">
            <a:normAutofit/>
          </a:bodyPr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400" y="4972800"/>
            <a:ext cx="10363200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1940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</p:spTree>
    <p:extLst>
      <p:ext uri="{BB962C8B-B14F-4D97-AF65-F5344CB8AC3E}">
        <p14:creationId xmlns:p14="http://schemas.microsoft.com/office/powerpoint/2010/main" val="291716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652800"/>
            <a:ext cx="10972800" cy="1046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899221"/>
            <a:ext cx="5384800" cy="4454400"/>
          </a:xfrm>
        </p:spPr>
        <p:txBody>
          <a:bodyPr/>
          <a:lstStyle>
            <a:lvl1pPr>
              <a:defRPr sz="2267"/>
            </a:lvl1pPr>
            <a:lvl2pPr>
              <a:defRPr sz="18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139" y="1887389"/>
            <a:ext cx="5384800" cy="4454400"/>
          </a:xfrm>
        </p:spPr>
        <p:txBody>
          <a:bodyPr/>
          <a:lstStyle>
            <a:lvl1pPr>
              <a:defRPr sz="2267"/>
            </a:lvl1pPr>
            <a:lvl2pPr>
              <a:defRPr sz="18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5958-BCE3-4F77-AC84-5CB78A5F0576}" type="datetimeFigureOut">
              <a:rPr lang="fi-FI" smtClean="0"/>
              <a:t>11.8.2016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6523-C5A4-450E-A79E-FA2F622CB9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218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652800"/>
            <a:ext cx="10972800" cy="5568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48640" y="1203693"/>
            <a:ext cx="10972800" cy="5544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0" smtClean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899221"/>
            <a:ext cx="5384800" cy="4454400"/>
          </a:xfrm>
        </p:spPr>
        <p:txBody>
          <a:bodyPr/>
          <a:lstStyle>
            <a:lvl1pPr>
              <a:defRPr sz="2267"/>
            </a:lvl1pPr>
            <a:lvl2pPr>
              <a:defRPr sz="18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139" y="1887389"/>
            <a:ext cx="5384800" cy="4454400"/>
          </a:xfrm>
        </p:spPr>
        <p:txBody>
          <a:bodyPr/>
          <a:lstStyle>
            <a:lvl1pPr>
              <a:defRPr sz="2267"/>
            </a:lvl1pPr>
            <a:lvl2pPr>
              <a:defRPr sz="18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5958-BCE3-4F77-AC84-5CB78A5F0576}" type="datetimeFigureOut">
              <a:rPr lang="fi-FI" smtClean="0"/>
              <a:t>11.8.2016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6523-C5A4-450E-A79E-FA2F622CB9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740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652800"/>
            <a:ext cx="10972800" cy="1046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42580"/>
            <a:ext cx="5386917" cy="639763"/>
          </a:xfrm>
        </p:spPr>
        <p:txBody>
          <a:bodyPr anchor="b"/>
          <a:lstStyle>
            <a:lvl1pPr marL="0" indent="0">
              <a:buNone/>
              <a:defRPr sz="2267" b="1">
                <a:solidFill>
                  <a:srgbClr val="7F7F7F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00" y="2382341"/>
            <a:ext cx="5386917" cy="3951288"/>
          </a:xfrm>
        </p:spPr>
        <p:txBody>
          <a:bodyPr/>
          <a:lstStyle>
            <a:lvl1pPr>
              <a:defRPr sz="2267"/>
            </a:lvl1pPr>
            <a:lvl2pPr>
              <a:defRPr sz="18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5480" y="1742580"/>
            <a:ext cx="5389033" cy="639763"/>
          </a:xfrm>
        </p:spPr>
        <p:txBody>
          <a:bodyPr anchor="b"/>
          <a:lstStyle>
            <a:lvl1pPr marL="0" indent="0">
              <a:buNone/>
              <a:defRPr sz="2267" b="1">
                <a:solidFill>
                  <a:srgbClr val="7F7F7F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5480" y="2382341"/>
            <a:ext cx="5389033" cy="3951288"/>
          </a:xfrm>
        </p:spPr>
        <p:txBody>
          <a:bodyPr/>
          <a:lstStyle>
            <a:lvl1pPr>
              <a:defRPr sz="2267"/>
            </a:lvl1pPr>
            <a:lvl2pPr>
              <a:defRPr sz="18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5958-BCE3-4F77-AC84-5CB78A5F0576}" type="datetimeFigureOut">
              <a:rPr lang="fi-FI" smtClean="0"/>
              <a:t>11.8.2016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6523-C5A4-450E-A79E-FA2F622CB9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887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_raami_highre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5958-BCE3-4F77-AC84-5CB78A5F0576}" type="datetimeFigureOut">
              <a:rPr lang="fi-FI" smtClean="0"/>
              <a:t>11.8.2016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76587" y="6652800"/>
            <a:ext cx="5376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726523-C5A4-450E-A79E-FA2F622CB9CA}" type="slidenum">
              <a:rPr lang="fi-FI" smtClean="0"/>
              <a:t>‹#›</a:t>
            </a:fld>
            <a:endParaRPr lang="fi-FI"/>
          </a:p>
        </p:txBody>
      </p:sp>
      <p:grpSp>
        <p:nvGrpSpPr>
          <p:cNvPr id="3" name="Group 75"/>
          <p:cNvGrpSpPr/>
          <p:nvPr/>
        </p:nvGrpSpPr>
        <p:grpSpPr>
          <a:xfrm>
            <a:off x="419250" y="-987491"/>
            <a:ext cx="11246349" cy="867432"/>
            <a:chOff x="314437" y="-740618"/>
            <a:chExt cx="8434761" cy="650574"/>
          </a:xfrm>
        </p:grpSpPr>
        <p:sp>
          <p:nvSpPr>
            <p:cNvPr id="10" name="Line 30"/>
            <p:cNvSpPr>
              <a:spLocks noChangeShapeType="1"/>
            </p:cNvSpPr>
            <p:nvPr userDrawn="1"/>
          </p:nvSpPr>
          <p:spPr bwMode="auto">
            <a:xfrm>
              <a:off x="493200" y="-739756"/>
              <a:ext cx="0" cy="6477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 noProof="0"/>
            </a:p>
          </p:txBody>
        </p:sp>
        <p:sp>
          <p:nvSpPr>
            <p:cNvPr id="11" name="Line 30"/>
            <p:cNvSpPr>
              <a:spLocks noChangeShapeType="1"/>
            </p:cNvSpPr>
            <p:nvPr userDrawn="1"/>
          </p:nvSpPr>
          <p:spPr bwMode="auto">
            <a:xfrm>
              <a:off x="4499992" y="-740618"/>
              <a:ext cx="0" cy="6477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 noProof="0"/>
            </a:p>
          </p:txBody>
        </p:sp>
        <p:sp>
          <p:nvSpPr>
            <p:cNvPr id="12" name="Line 30"/>
            <p:cNvSpPr>
              <a:spLocks noChangeShapeType="1"/>
            </p:cNvSpPr>
            <p:nvPr userDrawn="1"/>
          </p:nvSpPr>
          <p:spPr bwMode="auto">
            <a:xfrm>
              <a:off x="4716016" y="-740618"/>
              <a:ext cx="0" cy="6477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 noProof="0"/>
            </a:p>
          </p:txBody>
        </p:sp>
        <p:sp>
          <p:nvSpPr>
            <p:cNvPr id="13" name="Line 30"/>
            <p:cNvSpPr>
              <a:spLocks noChangeShapeType="1"/>
            </p:cNvSpPr>
            <p:nvPr userDrawn="1"/>
          </p:nvSpPr>
          <p:spPr bwMode="auto">
            <a:xfrm>
              <a:off x="8710745" y="-740618"/>
              <a:ext cx="0" cy="6477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 noProof="0"/>
            </a:p>
          </p:txBody>
        </p:sp>
        <p:sp>
          <p:nvSpPr>
            <p:cNvPr id="14" name="Text Box 34"/>
            <p:cNvSpPr txBox="1">
              <a:spLocks noChangeArrowheads="1"/>
            </p:cNvSpPr>
            <p:nvPr userDrawn="1"/>
          </p:nvSpPr>
          <p:spPr bwMode="auto">
            <a:xfrm rot="16200000">
              <a:off x="235783" y="-322540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noProof="0" smtClean="0">
                  <a:solidFill>
                    <a:schemeClr val="bg1"/>
                  </a:solidFill>
                </a:rPr>
                <a:t>Grid</a:t>
              </a:r>
              <a:endParaRPr lang="en-US" sz="1333" noProof="0">
                <a:solidFill>
                  <a:schemeClr val="bg1"/>
                </a:solidFill>
              </a:endParaRPr>
            </a:p>
          </p:txBody>
        </p:sp>
        <p:sp>
          <p:nvSpPr>
            <p:cNvPr id="15" name="Text Box 34"/>
            <p:cNvSpPr txBox="1">
              <a:spLocks noChangeArrowheads="1"/>
            </p:cNvSpPr>
            <p:nvPr userDrawn="1"/>
          </p:nvSpPr>
          <p:spPr bwMode="auto">
            <a:xfrm rot="16200000">
              <a:off x="4268231" y="-322541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noProof="0" smtClean="0">
                  <a:solidFill>
                    <a:schemeClr val="bg1"/>
                  </a:solidFill>
                </a:rPr>
                <a:t>Grid</a:t>
              </a:r>
              <a:endParaRPr lang="en-US" sz="1333" noProof="0">
                <a:solidFill>
                  <a:schemeClr val="bg1"/>
                </a:solidFill>
              </a:endParaRPr>
            </a:p>
          </p:txBody>
        </p:sp>
        <p:sp>
          <p:nvSpPr>
            <p:cNvPr id="16" name="Text Box 34"/>
            <p:cNvSpPr txBox="1">
              <a:spLocks noChangeArrowheads="1"/>
            </p:cNvSpPr>
            <p:nvPr userDrawn="1"/>
          </p:nvSpPr>
          <p:spPr bwMode="auto">
            <a:xfrm rot="16200000">
              <a:off x="4484255" y="-322541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noProof="0" smtClean="0">
                  <a:solidFill>
                    <a:schemeClr val="bg1"/>
                  </a:solidFill>
                </a:rPr>
                <a:t>Grid</a:t>
              </a:r>
              <a:endParaRPr lang="en-US" sz="1333" noProof="0">
                <a:solidFill>
                  <a:schemeClr val="bg1"/>
                </a:solidFill>
              </a:endParaRPr>
            </a:p>
          </p:txBody>
        </p:sp>
        <p:sp>
          <p:nvSpPr>
            <p:cNvPr id="17" name="Text Box 34"/>
            <p:cNvSpPr txBox="1">
              <a:spLocks noChangeArrowheads="1"/>
            </p:cNvSpPr>
            <p:nvPr userDrawn="1"/>
          </p:nvSpPr>
          <p:spPr bwMode="auto">
            <a:xfrm rot="16200000">
              <a:off x="8516703" y="-322541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noProof="0" smtClean="0">
                  <a:solidFill>
                    <a:schemeClr val="bg1"/>
                  </a:solidFill>
                </a:rPr>
                <a:t>Grid</a:t>
              </a:r>
              <a:endParaRPr lang="en-US" sz="1333" noProof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73"/>
          <p:cNvGrpSpPr/>
          <p:nvPr/>
        </p:nvGrpSpPr>
        <p:grpSpPr>
          <a:xfrm>
            <a:off x="-1365250" y="405539"/>
            <a:ext cx="1269935" cy="5930462"/>
            <a:chOff x="-1023938" y="304153"/>
            <a:chExt cx="952451" cy="4447847"/>
          </a:xfrm>
        </p:grpSpPr>
        <p:sp>
          <p:nvSpPr>
            <p:cNvPr id="19" name="Line 12"/>
            <p:cNvSpPr>
              <a:spLocks noChangeShapeType="1"/>
            </p:cNvSpPr>
            <p:nvPr userDrawn="1"/>
          </p:nvSpPr>
          <p:spPr bwMode="auto">
            <a:xfrm>
              <a:off x="-1023938" y="466144"/>
              <a:ext cx="9509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 noProof="0"/>
            </a:p>
          </p:txBody>
        </p:sp>
        <p:sp>
          <p:nvSpPr>
            <p:cNvPr id="20" name="Line 12"/>
            <p:cNvSpPr>
              <a:spLocks noChangeShapeType="1"/>
            </p:cNvSpPr>
            <p:nvPr userDrawn="1"/>
          </p:nvSpPr>
          <p:spPr bwMode="auto">
            <a:xfrm>
              <a:off x="-1022400" y="1270875"/>
              <a:ext cx="9509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 noProof="0"/>
            </a:p>
          </p:txBody>
        </p:sp>
        <p:sp>
          <p:nvSpPr>
            <p:cNvPr id="21" name="Line 12"/>
            <p:cNvSpPr>
              <a:spLocks noChangeShapeType="1"/>
            </p:cNvSpPr>
            <p:nvPr userDrawn="1"/>
          </p:nvSpPr>
          <p:spPr bwMode="auto">
            <a:xfrm>
              <a:off x="-1022400" y="1408294"/>
              <a:ext cx="9509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 noProof="0"/>
            </a:p>
          </p:txBody>
        </p:sp>
        <p:sp>
          <p:nvSpPr>
            <p:cNvPr id="22" name="Line 12"/>
            <p:cNvSpPr>
              <a:spLocks noChangeShapeType="1"/>
            </p:cNvSpPr>
            <p:nvPr userDrawn="1"/>
          </p:nvSpPr>
          <p:spPr bwMode="auto">
            <a:xfrm>
              <a:off x="-1022400" y="4752000"/>
              <a:ext cx="9509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 noProof="0"/>
            </a:p>
          </p:txBody>
        </p:sp>
        <p:sp>
          <p:nvSpPr>
            <p:cNvPr id="23" name="Text Box 16"/>
            <p:cNvSpPr txBox="1">
              <a:spLocks noChangeArrowheads="1"/>
            </p:cNvSpPr>
            <p:nvPr userDrawn="1"/>
          </p:nvSpPr>
          <p:spPr bwMode="auto">
            <a:xfrm>
              <a:off x="-468560" y="304153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noProof="0" smtClean="0">
                  <a:solidFill>
                    <a:schemeClr val="bg1"/>
                  </a:solidFill>
                </a:rPr>
                <a:t>Grid</a:t>
              </a:r>
              <a:endParaRPr lang="en-US" sz="1333" noProof="0">
                <a:solidFill>
                  <a:schemeClr val="bg1"/>
                </a:solidFill>
              </a:endParaRPr>
            </a:p>
          </p:txBody>
        </p:sp>
        <p:sp>
          <p:nvSpPr>
            <p:cNvPr id="24" name="Text Box 16"/>
            <p:cNvSpPr txBox="1">
              <a:spLocks noChangeArrowheads="1"/>
            </p:cNvSpPr>
            <p:nvPr userDrawn="1"/>
          </p:nvSpPr>
          <p:spPr bwMode="auto">
            <a:xfrm>
              <a:off x="-468000" y="1103856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noProof="0" smtClean="0">
                  <a:solidFill>
                    <a:schemeClr val="bg1"/>
                  </a:solidFill>
                </a:rPr>
                <a:t>Grid</a:t>
              </a:r>
              <a:endParaRPr lang="en-US" sz="1333" noProof="0">
                <a:solidFill>
                  <a:schemeClr val="bg1"/>
                </a:solidFill>
              </a:endParaRPr>
            </a:p>
          </p:txBody>
        </p:sp>
        <p:sp>
          <p:nvSpPr>
            <p:cNvPr id="25" name="Text Box 16"/>
            <p:cNvSpPr txBox="1">
              <a:spLocks noChangeArrowheads="1"/>
            </p:cNvSpPr>
            <p:nvPr userDrawn="1"/>
          </p:nvSpPr>
          <p:spPr bwMode="auto">
            <a:xfrm>
              <a:off x="-468000" y="1259307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noProof="0" smtClean="0">
                  <a:solidFill>
                    <a:schemeClr val="bg1"/>
                  </a:solidFill>
                </a:rPr>
                <a:t>Grid</a:t>
              </a:r>
              <a:endParaRPr lang="en-US" sz="1333" noProof="0">
                <a:solidFill>
                  <a:schemeClr val="bg1"/>
                </a:solidFill>
              </a:endParaRPr>
            </a:p>
          </p:txBody>
        </p:sp>
        <p:sp>
          <p:nvSpPr>
            <p:cNvPr id="26" name="Text Box 16"/>
            <p:cNvSpPr txBox="1">
              <a:spLocks noChangeArrowheads="1"/>
            </p:cNvSpPr>
            <p:nvPr userDrawn="1"/>
          </p:nvSpPr>
          <p:spPr bwMode="auto">
            <a:xfrm>
              <a:off x="-468000" y="4578149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noProof="0" smtClean="0">
                  <a:solidFill>
                    <a:schemeClr val="bg1"/>
                  </a:solidFill>
                </a:rPr>
                <a:t>Grid</a:t>
              </a:r>
              <a:endParaRPr lang="en-US" sz="1333" noProof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76"/>
          <p:cNvGrpSpPr/>
          <p:nvPr/>
        </p:nvGrpSpPr>
        <p:grpSpPr>
          <a:xfrm>
            <a:off x="430391" y="6885386"/>
            <a:ext cx="11235207" cy="923815"/>
            <a:chOff x="322793" y="5164039"/>
            <a:chExt cx="8426405" cy="692861"/>
          </a:xfrm>
        </p:grpSpPr>
        <p:sp>
          <p:nvSpPr>
            <p:cNvPr id="28" name="Line 39"/>
            <p:cNvSpPr>
              <a:spLocks noChangeShapeType="1"/>
            </p:cNvSpPr>
            <p:nvPr userDrawn="1"/>
          </p:nvSpPr>
          <p:spPr bwMode="auto">
            <a:xfrm>
              <a:off x="493200" y="5209200"/>
              <a:ext cx="0" cy="6477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 noProof="0"/>
            </a:p>
          </p:txBody>
        </p:sp>
        <p:sp>
          <p:nvSpPr>
            <p:cNvPr id="29" name="Line 39"/>
            <p:cNvSpPr>
              <a:spLocks noChangeShapeType="1"/>
            </p:cNvSpPr>
            <p:nvPr userDrawn="1"/>
          </p:nvSpPr>
          <p:spPr bwMode="auto">
            <a:xfrm>
              <a:off x="4499992" y="5209200"/>
              <a:ext cx="0" cy="6477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 noProof="0"/>
            </a:p>
          </p:txBody>
        </p:sp>
        <p:sp>
          <p:nvSpPr>
            <p:cNvPr id="30" name="Line 39"/>
            <p:cNvSpPr>
              <a:spLocks noChangeShapeType="1"/>
            </p:cNvSpPr>
            <p:nvPr userDrawn="1"/>
          </p:nvSpPr>
          <p:spPr bwMode="auto">
            <a:xfrm>
              <a:off x="4716000" y="5209200"/>
              <a:ext cx="0" cy="6477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 noProof="0"/>
            </a:p>
          </p:txBody>
        </p:sp>
        <p:sp>
          <p:nvSpPr>
            <p:cNvPr id="31" name="Line 39"/>
            <p:cNvSpPr>
              <a:spLocks noChangeShapeType="1"/>
            </p:cNvSpPr>
            <p:nvPr userDrawn="1"/>
          </p:nvSpPr>
          <p:spPr bwMode="auto">
            <a:xfrm>
              <a:off x="8712000" y="5209200"/>
              <a:ext cx="0" cy="6477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 noProof="0"/>
            </a:p>
          </p:txBody>
        </p:sp>
        <p:sp>
          <p:nvSpPr>
            <p:cNvPr id="32" name="Text Box 43"/>
            <p:cNvSpPr txBox="1">
              <a:spLocks noChangeArrowheads="1"/>
            </p:cNvSpPr>
            <p:nvPr userDrawn="1"/>
          </p:nvSpPr>
          <p:spPr bwMode="auto">
            <a:xfrm rot="16200000">
              <a:off x="244139" y="5242693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noProof="0" smtClean="0">
                  <a:solidFill>
                    <a:schemeClr val="bg1"/>
                  </a:solidFill>
                </a:rPr>
                <a:t>Grid</a:t>
              </a:r>
              <a:endParaRPr lang="en-US" sz="1333" noProof="0">
                <a:solidFill>
                  <a:schemeClr val="bg1"/>
                </a:solidFill>
              </a:endParaRPr>
            </a:p>
          </p:txBody>
        </p:sp>
        <p:sp>
          <p:nvSpPr>
            <p:cNvPr id="33" name="Text Box 43"/>
            <p:cNvSpPr txBox="1">
              <a:spLocks noChangeArrowheads="1"/>
            </p:cNvSpPr>
            <p:nvPr userDrawn="1"/>
          </p:nvSpPr>
          <p:spPr bwMode="auto">
            <a:xfrm rot="16200000">
              <a:off x="4268207" y="5242693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noProof="0" smtClean="0">
                  <a:solidFill>
                    <a:schemeClr val="bg1"/>
                  </a:solidFill>
                </a:rPr>
                <a:t>Grid</a:t>
              </a:r>
              <a:endParaRPr lang="en-US" sz="1333" noProof="0">
                <a:solidFill>
                  <a:schemeClr val="bg1"/>
                </a:solidFill>
              </a:endParaRPr>
            </a:p>
          </p:txBody>
        </p:sp>
        <p:sp>
          <p:nvSpPr>
            <p:cNvPr id="34" name="Text Box 43"/>
            <p:cNvSpPr txBox="1">
              <a:spLocks noChangeArrowheads="1"/>
            </p:cNvSpPr>
            <p:nvPr userDrawn="1"/>
          </p:nvSpPr>
          <p:spPr bwMode="auto">
            <a:xfrm rot="16200000">
              <a:off x="4484255" y="5242694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noProof="0" smtClean="0">
                  <a:solidFill>
                    <a:schemeClr val="bg1"/>
                  </a:solidFill>
                </a:rPr>
                <a:t>Grid</a:t>
              </a:r>
              <a:endParaRPr lang="en-US" sz="1333" noProof="0">
                <a:solidFill>
                  <a:schemeClr val="bg1"/>
                </a:solidFill>
              </a:endParaRPr>
            </a:p>
          </p:txBody>
        </p:sp>
        <p:sp>
          <p:nvSpPr>
            <p:cNvPr id="35" name="Text Box 43"/>
            <p:cNvSpPr txBox="1">
              <a:spLocks noChangeArrowheads="1"/>
            </p:cNvSpPr>
            <p:nvPr userDrawn="1"/>
          </p:nvSpPr>
          <p:spPr bwMode="auto">
            <a:xfrm rot="16200000">
              <a:off x="8516703" y="5242694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noProof="0" smtClean="0">
                  <a:solidFill>
                    <a:schemeClr val="bg1"/>
                  </a:solidFill>
                </a:rPr>
                <a:t>Grid</a:t>
              </a:r>
              <a:endParaRPr lang="en-US" sz="1333" noProof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74"/>
          <p:cNvGrpSpPr/>
          <p:nvPr/>
        </p:nvGrpSpPr>
        <p:grpSpPr>
          <a:xfrm>
            <a:off x="12336000" y="418238"/>
            <a:ext cx="1268576" cy="5917762"/>
            <a:chOff x="9252000" y="313678"/>
            <a:chExt cx="951432" cy="4438322"/>
          </a:xfrm>
        </p:grpSpPr>
        <p:sp>
          <p:nvSpPr>
            <p:cNvPr id="37" name="Line 21"/>
            <p:cNvSpPr>
              <a:spLocks noChangeShapeType="1"/>
            </p:cNvSpPr>
            <p:nvPr userDrawn="1"/>
          </p:nvSpPr>
          <p:spPr bwMode="auto">
            <a:xfrm>
              <a:off x="9252520" y="472618"/>
              <a:ext cx="95091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 noProof="0"/>
            </a:p>
          </p:txBody>
        </p:sp>
        <p:sp>
          <p:nvSpPr>
            <p:cNvPr id="38" name="Line 12"/>
            <p:cNvSpPr>
              <a:spLocks noChangeShapeType="1"/>
            </p:cNvSpPr>
            <p:nvPr userDrawn="1"/>
          </p:nvSpPr>
          <p:spPr bwMode="auto">
            <a:xfrm>
              <a:off x="9252000" y="1263260"/>
              <a:ext cx="9509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 noProof="0"/>
            </a:p>
          </p:txBody>
        </p:sp>
        <p:sp>
          <p:nvSpPr>
            <p:cNvPr id="39" name="Line 12"/>
            <p:cNvSpPr>
              <a:spLocks noChangeShapeType="1"/>
            </p:cNvSpPr>
            <p:nvPr userDrawn="1"/>
          </p:nvSpPr>
          <p:spPr bwMode="auto">
            <a:xfrm>
              <a:off x="9252000" y="1413627"/>
              <a:ext cx="9509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 noProof="0"/>
            </a:p>
          </p:txBody>
        </p:sp>
        <p:sp>
          <p:nvSpPr>
            <p:cNvPr id="40" name="Line 12"/>
            <p:cNvSpPr>
              <a:spLocks noChangeShapeType="1"/>
            </p:cNvSpPr>
            <p:nvPr userDrawn="1"/>
          </p:nvSpPr>
          <p:spPr bwMode="auto">
            <a:xfrm>
              <a:off x="9252000" y="4752000"/>
              <a:ext cx="9509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 noProof="0"/>
            </a:p>
          </p:txBody>
        </p:sp>
        <p:sp>
          <p:nvSpPr>
            <p:cNvPr id="41" name="Text Box 16"/>
            <p:cNvSpPr txBox="1">
              <a:spLocks noChangeArrowheads="1"/>
            </p:cNvSpPr>
            <p:nvPr userDrawn="1"/>
          </p:nvSpPr>
          <p:spPr bwMode="auto">
            <a:xfrm>
              <a:off x="9373418" y="313678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noProof="0" smtClean="0">
                  <a:solidFill>
                    <a:schemeClr val="bg1"/>
                  </a:solidFill>
                </a:rPr>
                <a:t>Grid</a:t>
              </a:r>
              <a:endParaRPr lang="en-US" sz="1333" noProof="0">
                <a:solidFill>
                  <a:schemeClr val="bg1"/>
                </a:solidFill>
              </a:endParaRPr>
            </a:p>
          </p:txBody>
        </p:sp>
        <p:sp>
          <p:nvSpPr>
            <p:cNvPr id="42" name="Text Box 16"/>
            <p:cNvSpPr txBox="1">
              <a:spLocks noChangeArrowheads="1"/>
            </p:cNvSpPr>
            <p:nvPr userDrawn="1"/>
          </p:nvSpPr>
          <p:spPr bwMode="auto">
            <a:xfrm>
              <a:off x="9374400" y="1096242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noProof="0" smtClean="0">
                  <a:solidFill>
                    <a:schemeClr val="bg1"/>
                  </a:solidFill>
                </a:rPr>
                <a:t>Grid</a:t>
              </a:r>
              <a:endParaRPr lang="en-US" sz="1333" noProof="0">
                <a:solidFill>
                  <a:schemeClr val="bg1"/>
                </a:solidFill>
              </a:endParaRPr>
            </a:p>
          </p:txBody>
        </p:sp>
        <p:sp>
          <p:nvSpPr>
            <p:cNvPr id="43" name="Text Box 16"/>
            <p:cNvSpPr txBox="1">
              <a:spLocks noChangeArrowheads="1"/>
            </p:cNvSpPr>
            <p:nvPr userDrawn="1"/>
          </p:nvSpPr>
          <p:spPr bwMode="auto">
            <a:xfrm>
              <a:off x="9374400" y="1264641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noProof="0" smtClean="0">
                  <a:solidFill>
                    <a:schemeClr val="bg1"/>
                  </a:solidFill>
                </a:rPr>
                <a:t>Grid</a:t>
              </a:r>
              <a:endParaRPr lang="en-US" sz="1333" noProof="0">
                <a:solidFill>
                  <a:schemeClr val="bg1"/>
                </a:solidFill>
              </a:endParaRPr>
            </a:p>
          </p:txBody>
        </p:sp>
        <p:sp>
          <p:nvSpPr>
            <p:cNvPr id="44" name="Text Box 16"/>
            <p:cNvSpPr txBox="1">
              <a:spLocks noChangeArrowheads="1"/>
            </p:cNvSpPr>
            <p:nvPr userDrawn="1"/>
          </p:nvSpPr>
          <p:spPr bwMode="auto">
            <a:xfrm>
              <a:off x="9374400" y="4587674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noProof="0" smtClean="0">
                  <a:solidFill>
                    <a:schemeClr val="bg1"/>
                  </a:solidFill>
                </a:rPr>
                <a:t>Grid</a:t>
              </a:r>
              <a:endParaRPr lang="en-US" sz="1333" noProof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573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652800"/>
            <a:ext cx="10972800" cy="1046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5958-BCE3-4F77-AC84-5CB78A5F0576}" type="datetimeFigureOut">
              <a:rPr lang="fi-FI" smtClean="0"/>
              <a:t>11.8.2016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6523-C5A4-450E-A79E-FA2F622CB9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383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heme" Target="../theme/them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tags" Target="../tags/tag2.xml"/><Relationship Id="rId4" Type="http://schemas.openxmlformats.org/officeDocument/2006/relationships/vmlDrawing" Target="../drawings/vmlDrawing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Layout" Target="../slideLayouts/slideLayout16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vmlDrawing" Target="../drawings/vmlDrawing3.vml"/><Relationship Id="rId5" Type="http://schemas.openxmlformats.org/officeDocument/2006/relationships/theme" Target="../theme/theme3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7.xml"/><Relationship Id="rId9" Type="http://schemas.openxmlformats.org/officeDocument/2006/relationships/oleObject" Target="../embeddings/oleObject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4564792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5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15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652800"/>
            <a:ext cx="10972800" cy="1046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891200"/>
            <a:ext cx="10972800" cy="445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7" y="6653341"/>
            <a:ext cx="1453952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fld id="{79D25958-BCE3-4F77-AC84-5CB78A5F0576}" type="datetimeFigureOut">
              <a:rPr lang="fi-FI" smtClean="0"/>
              <a:t>11.8.2016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87" y="6405331"/>
            <a:ext cx="5376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C726523-C5A4-450E-A79E-FA2F622CB9CA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Group 73"/>
          <p:cNvGrpSpPr/>
          <p:nvPr/>
        </p:nvGrpSpPr>
        <p:grpSpPr>
          <a:xfrm>
            <a:off x="-1365250" y="405539"/>
            <a:ext cx="1269935" cy="5930462"/>
            <a:chOff x="-1023938" y="304153"/>
            <a:chExt cx="952451" cy="4447847"/>
          </a:xfrm>
        </p:grpSpPr>
        <p:sp>
          <p:nvSpPr>
            <p:cNvPr id="9" name="Line 12"/>
            <p:cNvSpPr>
              <a:spLocks noChangeShapeType="1"/>
            </p:cNvSpPr>
            <p:nvPr userDrawn="1"/>
          </p:nvSpPr>
          <p:spPr bwMode="auto">
            <a:xfrm>
              <a:off x="-1023938" y="466144"/>
              <a:ext cx="9509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 noProof="0"/>
            </a:p>
          </p:txBody>
        </p:sp>
        <p:sp>
          <p:nvSpPr>
            <p:cNvPr id="35" name="Line 12"/>
            <p:cNvSpPr>
              <a:spLocks noChangeShapeType="1"/>
            </p:cNvSpPr>
            <p:nvPr userDrawn="1"/>
          </p:nvSpPr>
          <p:spPr bwMode="auto">
            <a:xfrm>
              <a:off x="-1022400" y="1270875"/>
              <a:ext cx="9509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 noProof="0"/>
            </a:p>
          </p:txBody>
        </p:sp>
        <p:sp>
          <p:nvSpPr>
            <p:cNvPr id="37" name="Line 12"/>
            <p:cNvSpPr>
              <a:spLocks noChangeShapeType="1"/>
            </p:cNvSpPr>
            <p:nvPr userDrawn="1"/>
          </p:nvSpPr>
          <p:spPr bwMode="auto">
            <a:xfrm>
              <a:off x="-1022400" y="1408294"/>
              <a:ext cx="9509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 noProof="0"/>
            </a:p>
          </p:txBody>
        </p:sp>
        <p:sp>
          <p:nvSpPr>
            <p:cNvPr id="39" name="Line 12"/>
            <p:cNvSpPr>
              <a:spLocks noChangeShapeType="1"/>
            </p:cNvSpPr>
            <p:nvPr userDrawn="1"/>
          </p:nvSpPr>
          <p:spPr bwMode="auto">
            <a:xfrm>
              <a:off x="-1022400" y="4752000"/>
              <a:ext cx="9509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 noProof="0"/>
            </a:p>
          </p:txBody>
        </p:sp>
        <p:sp>
          <p:nvSpPr>
            <p:cNvPr id="43" name="Text Box 16"/>
            <p:cNvSpPr txBox="1">
              <a:spLocks noChangeArrowheads="1"/>
            </p:cNvSpPr>
            <p:nvPr userDrawn="1"/>
          </p:nvSpPr>
          <p:spPr bwMode="auto">
            <a:xfrm>
              <a:off x="-468560" y="304153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noProof="0" smtClean="0">
                  <a:solidFill>
                    <a:schemeClr val="bg1"/>
                  </a:solidFill>
                </a:rPr>
                <a:t>Grid</a:t>
              </a:r>
              <a:endParaRPr lang="en-US" sz="1333" noProof="0">
                <a:solidFill>
                  <a:schemeClr val="bg1"/>
                </a:solidFill>
              </a:endParaRPr>
            </a:p>
          </p:txBody>
        </p:sp>
        <p:sp>
          <p:nvSpPr>
            <p:cNvPr id="44" name="Text Box 16"/>
            <p:cNvSpPr txBox="1">
              <a:spLocks noChangeArrowheads="1"/>
            </p:cNvSpPr>
            <p:nvPr userDrawn="1"/>
          </p:nvSpPr>
          <p:spPr bwMode="auto">
            <a:xfrm>
              <a:off x="-468000" y="1103856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noProof="0" smtClean="0">
                  <a:solidFill>
                    <a:schemeClr val="bg1"/>
                  </a:solidFill>
                </a:rPr>
                <a:t>Grid</a:t>
              </a:r>
              <a:endParaRPr lang="en-US" sz="1333" noProof="0">
                <a:solidFill>
                  <a:schemeClr val="bg1"/>
                </a:solidFill>
              </a:endParaRPr>
            </a:p>
          </p:txBody>
        </p:sp>
        <p:sp>
          <p:nvSpPr>
            <p:cNvPr id="45" name="Text Box 16"/>
            <p:cNvSpPr txBox="1">
              <a:spLocks noChangeArrowheads="1"/>
            </p:cNvSpPr>
            <p:nvPr userDrawn="1"/>
          </p:nvSpPr>
          <p:spPr bwMode="auto">
            <a:xfrm>
              <a:off x="-468000" y="1259307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noProof="0" smtClean="0">
                  <a:solidFill>
                    <a:schemeClr val="bg1"/>
                  </a:solidFill>
                </a:rPr>
                <a:t>Grid</a:t>
              </a:r>
              <a:endParaRPr lang="en-US" sz="1333" noProof="0">
                <a:solidFill>
                  <a:schemeClr val="bg1"/>
                </a:solidFill>
              </a:endParaRPr>
            </a:p>
          </p:txBody>
        </p:sp>
        <p:sp>
          <p:nvSpPr>
            <p:cNvPr id="46" name="Text Box 16"/>
            <p:cNvSpPr txBox="1">
              <a:spLocks noChangeArrowheads="1"/>
            </p:cNvSpPr>
            <p:nvPr userDrawn="1"/>
          </p:nvSpPr>
          <p:spPr bwMode="auto">
            <a:xfrm>
              <a:off x="-468000" y="4578149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noProof="0" smtClean="0">
                  <a:solidFill>
                    <a:schemeClr val="bg1"/>
                  </a:solidFill>
                </a:rPr>
                <a:t>Grid</a:t>
              </a:r>
              <a:endParaRPr lang="en-US" sz="1333" noProof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74"/>
          <p:cNvGrpSpPr/>
          <p:nvPr/>
        </p:nvGrpSpPr>
        <p:grpSpPr>
          <a:xfrm>
            <a:off x="12336000" y="418238"/>
            <a:ext cx="1268576" cy="5917762"/>
            <a:chOff x="9252000" y="313678"/>
            <a:chExt cx="951432" cy="4438322"/>
          </a:xfrm>
        </p:grpSpPr>
        <p:sp>
          <p:nvSpPr>
            <p:cNvPr id="13" name="Line 21"/>
            <p:cNvSpPr>
              <a:spLocks noChangeShapeType="1"/>
            </p:cNvSpPr>
            <p:nvPr userDrawn="1"/>
          </p:nvSpPr>
          <p:spPr bwMode="auto">
            <a:xfrm>
              <a:off x="9252520" y="472618"/>
              <a:ext cx="95091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 noProof="0"/>
            </a:p>
          </p:txBody>
        </p:sp>
        <p:sp>
          <p:nvSpPr>
            <p:cNvPr id="36" name="Line 12"/>
            <p:cNvSpPr>
              <a:spLocks noChangeShapeType="1"/>
            </p:cNvSpPr>
            <p:nvPr userDrawn="1"/>
          </p:nvSpPr>
          <p:spPr bwMode="auto">
            <a:xfrm>
              <a:off x="9252000" y="1263260"/>
              <a:ext cx="9509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 noProof="0"/>
            </a:p>
          </p:txBody>
        </p:sp>
        <p:sp>
          <p:nvSpPr>
            <p:cNvPr id="38" name="Line 12"/>
            <p:cNvSpPr>
              <a:spLocks noChangeShapeType="1"/>
            </p:cNvSpPr>
            <p:nvPr userDrawn="1"/>
          </p:nvSpPr>
          <p:spPr bwMode="auto">
            <a:xfrm>
              <a:off x="9252000" y="1413627"/>
              <a:ext cx="9509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 noProof="0"/>
            </a:p>
          </p:txBody>
        </p:sp>
        <p:sp>
          <p:nvSpPr>
            <p:cNvPr id="40" name="Line 12"/>
            <p:cNvSpPr>
              <a:spLocks noChangeShapeType="1"/>
            </p:cNvSpPr>
            <p:nvPr userDrawn="1"/>
          </p:nvSpPr>
          <p:spPr bwMode="auto">
            <a:xfrm>
              <a:off x="9252000" y="4752000"/>
              <a:ext cx="9509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 noProof="0"/>
            </a:p>
          </p:txBody>
        </p:sp>
        <p:sp>
          <p:nvSpPr>
            <p:cNvPr id="48" name="Text Box 16"/>
            <p:cNvSpPr txBox="1">
              <a:spLocks noChangeArrowheads="1"/>
            </p:cNvSpPr>
            <p:nvPr userDrawn="1"/>
          </p:nvSpPr>
          <p:spPr bwMode="auto">
            <a:xfrm>
              <a:off x="9373418" y="313678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noProof="0" smtClean="0">
                  <a:solidFill>
                    <a:schemeClr val="bg1"/>
                  </a:solidFill>
                </a:rPr>
                <a:t>Grid</a:t>
              </a:r>
              <a:endParaRPr lang="en-US" sz="1333" noProof="0">
                <a:solidFill>
                  <a:schemeClr val="bg1"/>
                </a:solidFill>
              </a:endParaRPr>
            </a:p>
          </p:txBody>
        </p:sp>
        <p:sp>
          <p:nvSpPr>
            <p:cNvPr id="49" name="Text Box 16"/>
            <p:cNvSpPr txBox="1">
              <a:spLocks noChangeArrowheads="1"/>
            </p:cNvSpPr>
            <p:nvPr userDrawn="1"/>
          </p:nvSpPr>
          <p:spPr bwMode="auto">
            <a:xfrm>
              <a:off x="9374400" y="1096242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noProof="0" smtClean="0">
                  <a:solidFill>
                    <a:schemeClr val="bg1"/>
                  </a:solidFill>
                </a:rPr>
                <a:t>Grid</a:t>
              </a:r>
              <a:endParaRPr lang="en-US" sz="1333" noProof="0">
                <a:solidFill>
                  <a:schemeClr val="bg1"/>
                </a:solidFill>
              </a:endParaRPr>
            </a:p>
          </p:txBody>
        </p:sp>
        <p:sp>
          <p:nvSpPr>
            <p:cNvPr id="50" name="Text Box 16"/>
            <p:cNvSpPr txBox="1">
              <a:spLocks noChangeArrowheads="1"/>
            </p:cNvSpPr>
            <p:nvPr userDrawn="1"/>
          </p:nvSpPr>
          <p:spPr bwMode="auto">
            <a:xfrm>
              <a:off x="9374400" y="1264641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noProof="0" smtClean="0">
                  <a:solidFill>
                    <a:schemeClr val="bg1"/>
                  </a:solidFill>
                </a:rPr>
                <a:t>Grid</a:t>
              </a:r>
              <a:endParaRPr lang="en-US" sz="1333" noProof="0">
                <a:solidFill>
                  <a:schemeClr val="bg1"/>
                </a:solidFill>
              </a:endParaRPr>
            </a:p>
          </p:txBody>
        </p:sp>
        <p:sp>
          <p:nvSpPr>
            <p:cNvPr id="51" name="Text Box 16"/>
            <p:cNvSpPr txBox="1">
              <a:spLocks noChangeArrowheads="1"/>
            </p:cNvSpPr>
            <p:nvPr userDrawn="1"/>
          </p:nvSpPr>
          <p:spPr bwMode="auto">
            <a:xfrm>
              <a:off x="9374400" y="4587674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noProof="0" smtClean="0">
                  <a:solidFill>
                    <a:schemeClr val="bg1"/>
                  </a:solidFill>
                </a:rPr>
                <a:t>Grid</a:t>
              </a:r>
              <a:endParaRPr lang="en-US" sz="1333" noProof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5"/>
          <p:cNvGrpSpPr/>
          <p:nvPr/>
        </p:nvGrpSpPr>
        <p:grpSpPr>
          <a:xfrm>
            <a:off x="419250" y="-987491"/>
            <a:ext cx="11246349" cy="867432"/>
            <a:chOff x="314437" y="-740618"/>
            <a:chExt cx="8434761" cy="650574"/>
          </a:xfrm>
        </p:grpSpPr>
        <p:sp>
          <p:nvSpPr>
            <p:cNvPr id="53" name="Line 30"/>
            <p:cNvSpPr>
              <a:spLocks noChangeShapeType="1"/>
            </p:cNvSpPr>
            <p:nvPr userDrawn="1"/>
          </p:nvSpPr>
          <p:spPr bwMode="auto">
            <a:xfrm>
              <a:off x="493200" y="-739756"/>
              <a:ext cx="0" cy="6477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 noProof="0"/>
            </a:p>
          </p:txBody>
        </p:sp>
        <p:sp>
          <p:nvSpPr>
            <p:cNvPr id="54" name="Line 30"/>
            <p:cNvSpPr>
              <a:spLocks noChangeShapeType="1"/>
            </p:cNvSpPr>
            <p:nvPr userDrawn="1"/>
          </p:nvSpPr>
          <p:spPr bwMode="auto">
            <a:xfrm>
              <a:off x="4499992" y="-740618"/>
              <a:ext cx="0" cy="6477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 noProof="0"/>
            </a:p>
          </p:txBody>
        </p:sp>
        <p:sp>
          <p:nvSpPr>
            <p:cNvPr id="55" name="Line 30"/>
            <p:cNvSpPr>
              <a:spLocks noChangeShapeType="1"/>
            </p:cNvSpPr>
            <p:nvPr userDrawn="1"/>
          </p:nvSpPr>
          <p:spPr bwMode="auto">
            <a:xfrm>
              <a:off x="4716016" y="-740618"/>
              <a:ext cx="0" cy="6477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 noProof="0"/>
            </a:p>
          </p:txBody>
        </p:sp>
        <p:sp>
          <p:nvSpPr>
            <p:cNvPr id="56" name="Line 30"/>
            <p:cNvSpPr>
              <a:spLocks noChangeShapeType="1"/>
            </p:cNvSpPr>
            <p:nvPr userDrawn="1"/>
          </p:nvSpPr>
          <p:spPr bwMode="auto">
            <a:xfrm>
              <a:off x="8710745" y="-740618"/>
              <a:ext cx="0" cy="6477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 noProof="0"/>
            </a:p>
          </p:txBody>
        </p:sp>
        <p:sp>
          <p:nvSpPr>
            <p:cNvPr id="62" name="Text Box 34"/>
            <p:cNvSpPr txBox="1">
              <a:spLocks noChangeArrowheads="1"/>
            </p:cNvSpPr>
            <p:nvPr userDrawn="1"/>
          </p:nvSpPr>
          <p:spPr bwMode="auto">
            <a:xfrm rot="16200000">
              <a:off x="235783" y="-322540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noProof="0" smtClean="0">
                  <a:solidFill>
                    <a:schemeClr val="bg1"/>
                  </a:solidFill>
                </a:rPr>
                <a:t>Grid</a:t>
              </a:r>
              <a:endParaRPr lang="en-US" sz="1333" noProof="0">
                <a:solidFill>
                  <a:schemeClr val="bg1"/>
                </a:solidFill>
              </a:endParaRPr>
            </a:p>
          </p:txBody>
        </p:sp>
        <p:sp>
          <p:nvSpPr>
            <p:cNvPr id="63" name="Text Box 34"/>
            <p:cNvSpPr txBox="1">
              <a:spLocks noChangeArrowheads="1"/>
            </p:cNvSpPr>
            <p:nvPr userDrawn="1"/>
          </p:nvSpPr>
          <p:spPr bwMode="auto">
            <a:xfrm rot="16200000">
              <a:off x="4268231" y="-322541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noProof="0" smtClean="0">
                  <a:solidFill>
                    <a:schemeClr val="bg1"/>
                  </a:solidFill>
                </a:rPr>
                <a:t>Grid</a:t>
              </a:r>
              <a:endParaRPr lang="en-US" sz="1333" noProof="0">
                <a:solidFill>
                  <a:schemeClr val="bg1"/>
                </a:solidFill>
              </a:endParaRPr>
            </a:p>
          </p:txBody>
        </p:sp>
        <p:sp>
          <p:nvSpPr>
            <p:cNvPr id="64" name="Text Box 34"/>
            <p:cNvSpPr txBox="1">
              <a:spLocks noChangeArrowheads="1"/>
            </p:cNvSpPr>
            <p:nvPr userDrawn="1"/>
          </p:nvSpPr>
          <p:spPr bwMode="auto">
            <a:xfrm rot="16200000">
              <a:off x="4484255" y="-322541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noProof="0" smtClean="0">
                  <a:solidFill>
                    <a:schemeClr val="bg1"/>
                  </a:solidFill>
                </a:rPr>
                <a:t>Grid</a:t>
              </a:r>
              <a:endParaRPr lang="en-US" sz="1333" noProof="0">
                <a:solidFill>
                  <a:schemeClr val="bg1"/>
                </a:solidFill>
              </a:endParaRPr>
            </a:p>
          </p:txBody>
        </p:sp>
        <p:sp>
          <p:nvSpPr>
            <p:cNvPr id="65" name="Text Box 34"/>
            <p:cNvSpPr txBox="1">
              <a:spLocks noChangeArrowheads="1"/>
            </p:cNvSpPr>
            <p:nvPr userDrawn="1"/>
          </p:nvSpPr>
          <p:spPr bwMode="auto">
            <a:xfrm rot="16200000">
              <a:off x="8516703" y="-322541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noProof="0" smtClean="0">
                  <a:solidFill>
                    <a:schemeClr val="bg1"/>
                  </a:solidFill>
                </a:rPr>
                <a:t>Grid</a:t>
              </a:r>
              <a:endParaRPr lang="en-US" sz="1333" noProof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76"/>
          <p:cNvGrpSpPr/>
          <p:nvPr/>
        </p:nvGrpSpPr>
        <p:grpSpPr>
          <a:xfrm>
            <a:off x="430391" y="6885386"/>
            <a:ext cx="11235207" cy="923815"/>
            <a:chOff x="322793" y="5164039"/>
            <a:chExt cx="8426405" cy="692861"/>
          </a:xfrm>
        </p:grpSpPr>
        <p:sp>
          <p:nvSpPr>
            <p:cNvPr id="57" name="Line 39"/>
            <p:cNvSpPr>
              <a:spLocks noChangeShapeType="1"/>
            </p:cNvSpPr>
            <p:nvPr userDrawn="1"/>
          </p:nvSpPr>
          <p:spPr bwMode="auto">
            <a:xfrm>
              <a:off x="493200" y="5209200"/>
              <a:ext cx="0" cy="6477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 noProof="0"/>
            </a:p>
          </p:txBody>
        </p:sp>
        <p:sp>
          <p:nvSpPr>
            <p:cNvPr id="58" name="Line 39"/>
            <p:cNvSpPr>
              <a:spLocks noChangeShapeType="1"/>
            </p:cNvSpPr>
            <p:nvPr userDrawn="1"/>
          </p:nvSpPr>
          <p:spPr bwMode="auto">
            <a:xfrm>
              <a:off x="4499992" y="5209200"/>
              <a:ext cx="0" cy="6477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 noProof="0"/>
            </a:p>
          </p:txBody>
        </p:sp>
        <p:sp>
          <p:nvSpPr>
            <p:cNvPr id="59" name="Line 39"/>
            <p:cNvSpPr>
              <a:spLocks noChangeShapeType="1"/>
            </p:cNvSpPr>
            <p:nvPr userDrawn="1"/>
          </p:nvSpPr>
          <p:spPr bwMode="auto">
            <a:xfrm>
              <a:off x="4716000" y="5209200"/>
              <a:ext cx="0" cy="6477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 noProof="0"/>
            </a:p>
          </p:txBody>
        </p:sp>
        <p:sp>
          <p:nvSpPr>
            <p:cNvPr id="60" name="Line 39"/>
            <p:cNvSpPr>
              <a:spLocks noChangeShapeType="1"/>
            </p:cNvSpPr>
            <p:nvPr userDrawn="1"/>
          </p:nvSpPr>
          <p:spPr bwMode="auto">
            <a:xfrm>
              <a:off x="8712000" y="5209200"/>
              <a:ext cx="0" cy="6477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 noProof="0"/>
            </a:p>
          </p:txBody>
        </p:sp>
        <p:sp>
          <p:nvSpPr>
            <p:cNvPr id="67" name="Text Box 43"/>
            <p:cNvSpPr txBox="1">
              <a:spLocks noChangeArrowheads="1"/>
            </p:cNvSpPr>
            <p:nvPr userDrawn="1"/>
          </p:nvSpPr>
          <p:spPr bwMode="auto">
            <a:xfrm rot="16200000">
              <a:off x="244139" y="5242693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noProof="0" smtClean="0">
                  <a:solidFill>
                    <a:schemeClr val="bg1"/>
                  </a:solidFill>
                </a:rPr>
                <a:t>Grid</a:t>
              </a:r>
              <a:endParaRPr lang="en-US" sz="1333" noProof="0">
                <a:solidFill>
                  <a:schemeClr val="bg1"/>
                </a:solidFill>
              </a:endParaRPr>
            </a:p>
          </p:txBody>
        </p:sp>
        <p:sp>
          <p:nvSpPr>
            <p:cNvPr id="68" name="Text Box 43"/>
            <p:cNvSpPr txBox="1">
              <a:spLocks noChangeArrowheads="1"/>
            </p:cNvSpPr>
            <p:nvPr userDrawn="1"/>
          </p:nvSpPr>
          <p:spPr bwMode="auto">
            <a:xfrm rot="16200000">
              <a:off x="4268207" y="5242693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noProof="0" smtClean="0">
                  <a:solidFill>
                    <a:schemeClr val="bg1"/>
                  </a:solidFill>
                </a:rPr>
                <a:t>Grid</a:t>
              </a:r>
              <a:endParaRPr lang="en-US" sz="1333" noProof="0">
                <a:solidFill>
                  <a:schemeClr val="bg1"/>
                </a:solidFill>
              </a:endParaRPr>
            </a:p>
          </p:txBody>
        </p:sp>
        <p:sp>
          <p:nvSpPr>
            <p:cNvPr id="69" name="Text Box 43"/>
            <p:cNvSpPr txBox="1">
              <a:spLocks noChangeArrowheads="1"/>
            </p:cNvSpPr>
            <p:nvPr userDrawn="1"/>
          </p:nvSpPr>
          <p:spPr bwMode="auto">
            <a:xfrm rot="16200000">
              <a:off x="4484255" y="5242694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noProof="0" smtClean="0">
                  <a:solidFill>
                    <a:schemeClr val="bg1"/>
                  </a:solidFill>
                </a:rPr>
                <a:t>Grid</a:t>
              </a:r>
              <a:endParaRPr lang="en-US" sz="1333" noProof="0">
                <a:solidFill>
                  <a:schemeClr val="bg1"/>
                </a:solidFill>
              </a:endParaRPr>
            </a:p>
          </p:txBody>
        </p:sp>
        <p:sp>
          <p:nvSpPr>
            <p:cNvPr id="70" name="Text Box 43"/>
            <p:cNvSpPr txBox="1">
              <a:spLocks noChangeArrowheads="1"/>
            </p:cNvSpPr>
            <p:nvPr userDrawn="1"/>
          </p:nvSpPr>
          <p:spPr bwMode="auto">
            <a:xfrm rot="16200000">
              <a:off x="8516703" y="5242694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noProof="0" smtClean="0">
                  <a:solidFill>
                    <a:schemeClr val="bg1"/>
                  </a:solidFill>
                </a:rPr>
                <a:t>Grid</a:t>
              </a:r>
              <a:endParaRPr lang="en-US" sz="1333" noProof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856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spcBef>
          <a:spcPct val="0"/>
        </a:spcBef>
        <a:buNone/>
        <a:defRPr sz="2667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394" indent="-254394" algn="l" defTabSz="1219170" rtl="0" eaLnBrk="1" latinLnBrk="0" hangingPunct="1">
        <a:lnSpc>
          <a:spcPct val="90000"/>
        </a:lnSpc>
        <a:spcBef>
          <a:spcPts val="0"/>
        </a:spcBef>
        <a:spcAft>
          <a:spcPts val="32"/>
        </a:spcAft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95185" indent="-335992" algn="l" defTabSz="1219170" rtl="0" eaLnBrk="1" latinLnBrk="0" hangingPunct="1">
        <a:lnSpc>
          <a:spcPct val="90000"/>
        </a:lnSpc>
        <a:spcBef>
          <a:spcPts val="0"/>
        </a:spcBef>
        <a:spcAft>
          <a:spcPts val="640"/>
        </a:spcAft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1079973" indent="-244794" algn="l" defTabSz="1219170" rtl="0" eaLnBrk="1" latinLnBrk="0" hangingPunct="1">
        <a:lnSpc>
          <a:spcPct val="90000"/>
        </a:lnSpc>
        <a:spcBef>
          <a:spcPts val="0"/>
        </a:spcBef>
        <a:spcAft>
          <a:spcPts val="448"/>
        </a:spcAft>
        <a:buFont typeface="Arial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1540761" indent="-220794" algn="l" defTabSz="1219170" rtl="0" eaLnBrk="1" latinLnBrk="0" hangingPunct="1">
        <a:lnSpc>
          <a:spcPct val="90000"/>
        </a:lnSpc>
        <a:spcBef>
          <a:spcPts val="0"/>
        </a:spcBef>
        <a:spcAft>
          <a:spcPts val="448"/>
        </a:spcAft>
        <a:buFont typeface="Arial" pitchFamily="34" charset="0"/>
        <a:buChar char="–"/>
        <a:defRPr sz="1467" kern="1200">
          <a:solidFill>
            <a:schemeClr val="tx1"/>
          </a:solidFill>
          <a:latin typeface="+mn-lt"/>
          <a:ea typeface="+mn-ea"/>
          <a:cs typeface="+mn-cs"/>
        </a:defRPr>
      </a:lvl4pPr>
      <a:lvl5pPr marL="2035149" indent="-254394" algn="l" defTabSz="1219170" rtl="0" eaLnBrk="1" latinLnBrk="0" hangingPunct="1">
        <a:lnSpc>
          <a:spcPct val="90000"/>
        </a:lnSpc>
        <a:spcBef>
          <a:spcPts val="0"/>
        </a:spcBef>
        <a:spcAft>
          <a:spcPts val="448"/>
        </a:spcAft>
        <a:buFont typeface="Arial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4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4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4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652800"/>
            <a:ext cx="10972800" cy="1046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891200"/>
            <a:ext cx="10972800" cy="445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7" y="6653341"/>
            <a:ext cx="1453952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fld id="{79D25958-BCE3-4F77-AC84-5CB78A5F0576}" type="datetimeFigureOut">
              <a:rPr lang="fi-FI" smtClean="0">
                <a:solidFill>
                  <a:prstClr val="white"/>
                </a:solidFill>
              </a:rPr>
              <a:pPr/>
              <a:t>11.8.2016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87" y="6405331"/>
            <a:ext cx="5376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C726523-C5A4-450E-A79E-FA2F622CB9CA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Group 73"/>
          <p:cNvGrpSpPr/>
          <p:nvPr/>
        </p:nvGrpSpPr>
        <p:grpSpPr>
          <a:xfrm>
            <a:off x="-1365250" y="405539"/>
            <a:ext cx="1269935" cy="5930462"/>
            <a:chOff x="-1023938" y="304153"/>
            <a:chExt cx="952451" cy="4447847"/>
          </a:xfrm>
        </p:grpSpPr>
        <p:sp>
          <p:nvSpPr>
            <p:cNvPr id="9" name="Line 12"/>
            <p:cNvSpPr>
              <a:spLocks noChangeShapeType="1"/>
            </p:cNvSpPr>
            <p:nvPr userDrawn="1"/>
          </p:nvSpPr>
          <p:spPr bwMode="auto">
            <a:xfrm>
              <a:off x="-1023938" y="466144"/>
              <a:ext cx="9509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5" name="Line 12"/>
            <p:cNvSpPr>
              <a:spLocks noChangeShapeType="1"/>
            </p:cNvSpPr>
            <p:nvPr userDrawn="1"/>
          </p:nvSpPr>
          <p:spPr bwMode="auto">
            <a:xfrm>
              <a:off x="-1022400" y="1270875"/>
              <a:ext cx="9509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7" name="Line 12"/>
            <p:cNvSpPr>
              <a:spLocks noChangeShapeType="1"/>
            </p:cNvSpPr>
            <p:nvPr userDrawn="1"/>
          </p:nvSpPr>
          <p:spPr bwMode="auto">
            <a:xfrm>
              <a:off x="-1022400" y="1408294"/>
              <a:ext cx="9509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9" name="Line 12"/>
            <p:cNvSpPr>
              <a:spLocks noChangeShapeType="1"/>
            </p:cNvSpPr>
            <p:nvPr userDrawn="1"/>
          </p:nvSpPr>
          <p:spPr bwMode="auto">
            <a:xfrm>
              <a:off x="-1022400" y="4752000"/>
              <a:ext cx="9509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3" name="Text Box 16"/>
            <p:cNvSpPr txBox="1">
              <a:spLocks noChangeArrowheads="1"/>
            </p:cNvSpPr>
            <p:nvPr userDrawn="1"/>
          </p:nvSpPr>
          <p:spPr bwMode="auto">
            <a:xfrm>
              <a:off x="-468560" y="304153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smtClean="0">
                  <a:solidFill>
                    <a:prstClr val="white"/>
                  </a:solidFill>
                </a:rPr>
                <a:t>Grid</a:t>
              </a:r>
              <a:endParaRPr lang="en-US" sz="1333">
                <a:solidFill>
                  <a:prstClr val="white"/>
                </a:solidFill>
              </a:endParaRPr>
            </a:p>
          </p:txBody>
        </p:sp>
        <p:sp>
          <p:nvSpPr>
            <p:cNvPr id="44" name="Text Box 16"/>
            <p:cNvSpPr txBox="1">
              <a:spLocks noChangeArrowheads="1"/>
            </p:cNvSpPr>
            <p:nvPr userDrawn="1"/>
          </p:nvSpPr>
          <p:spPr bwMode="auto">
            <a:xfrm>
              <a:off x="-468000" y="1103856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smtClean="0">
                  <a:solidFill>
                    <a:prstClr val="white"/>
                  </a:solidFill>
                </a:rPr>
                <a:t>Grid</a:t>
              </a:r>
              <a:endParaRPr lang="en-US" sz="1333">
                <a:solidFill>
                  <a:prstClr val="white"/>
                </a:solidFill>
              </a:endParaRPr>
            </a:p>
          </p:txBody>
        </p:sp>
        <p:sp>
          <p:nvSpPr>
            <p:cNvPr id="45" name="Text Box 16"/>
            <p:cNvSpPr txBox="1">
              <a:spLocks noChangeArrowheads="1"/>
            </p:cNvSpPr>
            <p:nvPr userDrawn="1"/>
          </p:nvSpPr>
          <p:spPr bwMode="auto">
            <a:xfrm>
              <a:off x="-468000" y="1259307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smtClean="0">
                  <a:solidFill>
                    <a:prstClr val="white"/>
                  </a:solidFill>
                </a:rPr>
                <a:t>Grid</a:t>
              </a:r>
              <a:endParaRPr lang="en-US" sz="1333">
                <a:solidFill>
                  <a:prstClr val="white"/>
                </a:solidFill>
              </a:endParaRPr>
            </a:p>
          </p:txBody>
        </p:sp>
        <p:sp>
          <p:nvSpPr>
            <p:cNvPr id="46" name="Text Box 16"/>
            <p:cNvSpPr txBox="1">
              <a:spLocks noChangeArrowheads="1"/>
            </p:cNvSpPr>
            <p:nvPr userDrawn="1"/>
          </p:nvSpPr>
          <p:spPr bwMode="auto">
            <a:xfrm>
              <a:off x="-468000" y="4578149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smtClean="0">
                  <a:solidFill>
                    <a:prstClr val="white"/>
                  </a:solidFill>
                </a:rPr>
                <a:t>Grid</a:t>
              </a:r>
              <a:endParaRPr lang="en-US" sz="1333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74"/>
          <p:cNvGrpSpPr/>
          <p:nvPr/>
        </p:nvGrpSpPr>
        <p:grpSpPr>
          <a:xfrm>
            <a:off x="12336000" y="418238"/>
            <a:ext cx="1268576" cy="5917762"/>
            <a:chOff x="9252000" y="313678"/>
            <a:chExt cx="951432" cy="4438322"/>
          </a:xfrm>
        </p:grpSpPr>
        <p:sp>
          <p:nvSpPr>
            <p:cNvPr id="13" name="Line 21"/>
            <p:cNvSpPr>
              <a:spLocks noChangeShapeType="1"/>
            </p:cNvSpPr>
            <p:nvPr userDrawn="1"/>
          </p:nvSpPr>
          <p:spPr bwMode="auto">
            <a:xfrm>
              <a:off x="9252520" y="472618"/>
              <a:ext cx="95091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6" name="Line 12"/>
            <p:cNvSpPr>
              <a:spLocks noChangeShapeType="1"/>
            </p:cNvSpPr>
            <p:nvPr userDrawn="1"/>
          </p:nvSpPr>
          <p:spPr bwMode="auto">
            <a:xfrm>
              <a:off x="9252000" y="1263260"/>
              <a:ext cx="9509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8" name="Line 12"/>
            <p:cNvSpPr>
              <a:spLocks noChangeShapeType="1"/>
            </p:cNvSpPr>
            <p:nvPr userDrawn="1"/>
          </p:nvSpPr>
          <p:spPr bwMode="auto">
            <a:xfrm>
              <a:off x="9252000" y="1413627"/>
              <a:ext cx="9509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0" name="Line 12"/>
            <p:cNvSpPr>
              <a:spLocks noChangeShapeType="1"/>
            </p:cNvSpPr>
            <p:nvPr userDrawn="1"/>
          </p:nvSpPr>
          <p:spPr bwMode="auto">
            <a:xfrm>
              <a:off x="9252000" y="4752000"/>
              <a:ext cx="9509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8" name="Text Box 16"/>
            <p:cNvSpPr txBox="1">
              <a:spLocks noChangeArrowheads="1"/>
            </p:cNvSpPr>
            <p:nvPr userDrawn="1"/>
          </p:nvSpPr>
          <p:spPr bwMode="auto">
            <a:xfrm>
              <a:off x="9373418" y="313678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smtClean="0">
                  <a:solidFill>
                    <a:prstClr val="white"/>
                  </a:solidFill>
                </a:rPr>
                <a:t>Grid</a:t>
              </a:r>
              <a:endParaRPr lang="en-US" sz="1333">
                <a:solidFill>
                  <a:prstClr val="white"/>
                </a:solidFill>
              </a:endParaRPr>
            </a:p>
          </p:txBody>
        </p:sp>
        <p:sp>
          <p:nvSpPr>
            <p:cNvPr id="49" name="Text Box 16"/>
            <p:cNvSpPr txBox="1">
              <a:spLocks noChangeArrowheads="1"/>
            </p:cNvSpPr>
            <p:nvPr userDrawn="1"/>
          </p:nvSpPr>
          <p:spPr bwMode="auto">
            <a:xfrm>
              <a:off x="9374400" y="1096242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smtClean="0">
                  <a:solidFill>
                    <a:prstClr val="white"/>
                  </a:solidFill>
                </a:rPr>
                <a:t>Grid</a:t>
              </a:r>
              <a:endParaRPr lang="en-US" sz="1333">
                <a:solidFill>
                  <a:prstClr val="white"/>
                </a:solidFill>
              </a:endParaRPr>
            </a:p>
          </p:txBody>
        </p:sp>
        <p:sp>
          <p:nvSpPr>
            <p:cNvPr id="50" name="Text Box 16"/>
            <p:cNvSpPr txBox="1">
              <a:spLocks noChangeArrowheads="1"/>
            </p:cNvSpPr>
            <p:nvPr userDrawn="1"/>
          </p:nvSpPr>
          <p:spPr bwMode="auto">
            <a:xfrm>
              <a:off x="9374400" y="1264641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smtClean="0">
                  <a:solidFill>
                    <a:prstClr val="white"/>
                  </a:solidFill>
                </a:rPr>
                <a:t>Grid</a:t>
              </a:r>
              <a:endParaRPr lang="en-US" sz="1333">
                <a:solidFill>
                  <a:prstClr val="white"/>
                </a:solidFill>
              </a:endParaRPr>
            </a:p>
          </p:txBody>
        </p:sp>
        <p:sp>
          <p:nvSpPr>
            <p:cNvPr id="51" name="Text Box 16"/>
            <p:cNvSpPr txBox="1">
              <a:spLocks noChangeArrowheads="1"/>
            </p:cNvSpPr>
            <p:nvPr userDrawn="1"/>
          </p:nvSpPr>
          <p:spPr bwMode="auto">
            <a:xfrm>
              <a:off x="9374400" y="4587674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smtClean="0">
                  <a:solidFill>
                    <a:prstClr val="white"/>
                  </a:solidFill>
                </a:rPr>
                <a:t>Grid</a:t>
              </a:r>
              <a:endParaRPr lang="en-US" sz="1333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5"/>
          <p:cNvGrpSpPr/>
          <p:nvPr/>
        </p:nvGrpSpPr>
        <p:grpSpPr>
          <a:xfrm>
            <a:off x="419250" y="-987491"/>
            <a:ext cx="11246349" cy="867432"/>
            <a:chOff x="314437" y="-740618"/>
            <a:chExt cx="8434761" cy="650574"/>
          </a:xfrm>
        </p:grpSpPr>
        <p:sp>
          <p:nvSpPr>
            <p:cNvPr id="53" name="Line 30"/>
            <p:cNvSpPr>
              <a:spLocks noChangeShapeType="1"/>
            </p:cNvSpPr>
            <p:nvPr userDrawn="1"/>
          </p:nvSpPr>
          <p:spPr bwMode="auto">
            <a:xfrm>
              <a:off x="493200" y="-739756"/>
              <a:ext cx="0" cy="6477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4" name="Line 30"/>
            <p:cNvSpPr>
              <a:spLocks noChangeShapeType="1"/>
            </p:cNvSpPr>
            <p:nvPr userDrawn="1"/>
          </p:nvSpPr>
          <p:spPr bwMode="auto">
            <a:xfrm>
              <a:off x="4499992" y="-740618"/>
              <a:ext cx="0" cy="6477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5" name="Line 30"/>
            <p:cNvSpPr>
              <a:spLocks noChangeShapeType="1"/>
            </p:cNvSpPr>
            <p:nvPr userDrawn="1"/>
          </p:nvSpPr>
          <p:spPr bwMode="auto">
            <a:xfrm>
              <a:off x="4716016" y="-740618"/>
              <a:ext cx="0" cy="6477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6" name="Line 30"/>
            <p:cNvSpPr>
              <a:spLocks noChangeShapeType="1"/>
            </p:cNvSpPr>
            <p:nvPr userDrawn="1"/>
          </p:nvSpPr>
          <p:spPr bwMode="auto">
            <a:xfrm>
              <a:off x="8710745" y="-740618"/>
              <a:ext cx="0" cy="6477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62" name="Text Box 34"/>
            <p:cNvSpPr txBox="1">
              <a:spLocks noChangeArrowheads="1"/>
            </p:cNvSpPr>
            <p:nvPr userDrawn="1"/>
          </p:nvSpPr>
          <p:spPr bwMode="auto">
            <a:xfrm rot="16200000">
              <a:off x="235783" y="-322540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smtClean="0">
                  <a:solidFill>
                    <a:prstClr val="white"/>
                  </a:solidFill>
                </a:rPr>
                <a:t>Grid</a:t>
              </a:r>
              <a:endParaRPr lang="en-US" sz="1333">
                <a:solidFill>
                  <a:prstClr val="white"/>
                </a:solidFill>
              </a:endParaRPr>
            </a:p>
          </p:txBody>
        </p:sp>
        <p:sp>
          <p:nvSpPr>
            <p:cNvPr id="63" name="Text Box 34"/>
            <p:cNvSpPr txBox="1">
              <a:spLocks noChangeArrowheads="1"/>
            </p:cNvSpPr>
            <p:nvPr userDrawn="1"/>
          </p:nvSpPr>
          <p:spPr bwMode="auto">
            <a:xfrm rot="16200000">
              <a:off x="4268231" y="-322541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smtClean="0">
                  <a:solidFill>
                    <a:prstClr val="white"/>
                  </a:solidFill>
                </a:rPr>
                <a:t>Grid</a:t>
              </a:r>
              <a:endParaRPr lang="en-US" sz="1333">
                <a:solidFill>
                  <a:prstClr val="white"/>
                </a:solidFill>
              </a:endParaRPr>
            </a:p>
          </p:txBody>
        </p:sp>
        <p:sp>
          <p:nvSpPr>
            <p:cNvPr id="64" name="Text Box 34"/>
            <p:cNvSpPr txBox="1">
              <a:spLocks noChangeArrowheads="1"/>
            </p:cNvSpPr>
            <p:nvPr userDrawn="1"/>
          </p:nvSpPr>
          <p:spPr bwMode="auto">
            <a:xfrm rot="16200000">
              <a:off x="4484255" y="-322541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smtClean="0">
                  <a:solidFill>
                    <a:prstClr val="white"/>
                  </a:solidFill>
                </a:rPr>
                <a:t>Grid</a:t>
              </a:r>
              <a:endParaRPr lang="en-US" sz="1333">
                <a:solidFill>
                  <a:prstClr val="white"/>
                </a:solidFill>
              </a:endParaRPr>
            </a:p>
          </p:txBody>
        </p:sp>
        <p:sp>
          <p:nvSpPr>
            <p:cNvPr id="65" name="Text Box 34"/>
            <p:cNvSpPr txBox="1">
              <a:spLocks noChangeArrowheads="1"/>
            </p:cNvSpPr>
            <p:nvPr userDrawn="1"/>
          </p:nvSpPr>
          <p:spPr bwMode="auto">
            <a:xfrm rot="16200000">
              <a:off x="8516703" y="-322541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smtClean="0">
                  <a:solidFill>
                    <a:prstClr val="white"/>
                  </a:solidFill>
                </a:rPr>
                <a:t>Grid</a:t>
              </a:r>
              <a:endParaRPr lang="en-US" sz="1333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76"/>
          <p:cNvGrpSpPr/>
          <p:nvPr/>
        </p:nvGrpSpPr>
        <p:grpSpPr>
          <a:xfrm>
            <a:off x="430391" y="6885386"/>
            <a:ext cx="11235207" cy="923815"/>
            <a:chOff x="322793" y="5164039"/>
            <a:chExt cx="8426405" cy="692861"/>
          </a:xfrm>
        </p:grpSpPr>
        <p:sp>
          <p:nvSpPr>
            <p:cNvPr id="57" name="Line 39"/>
            <p:cNvSpPr>
              <a:spLocks noChangeShapeType="1"/>
            </p:cNvSpPr>
            <p:nvPr userDrawn="1"/>
          </p:nvSpPr>
          <p:spPr bwMode="auto">
            <a:xfrm>
              <a:off x="493200" y="5209200"/>
              <a:ext cx="0" cy="6477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8" name="Line 39"/>
            <p:cNvSpPr>
              <a:spLocks noChangeShapeType="1"/>
            </p:cNvSpPr>
            <p:nvPr userDrawn="1"/>
          </p:nvSpPr>
          <p:spPr bwMode="auto">
            <a:xfrm>
              <a:off x="4499992" y="5209200"/>
              <a:ext cx="0" cy="6477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9" name="Line 39"/>
            <p:cNvSpPr>
              <a:spLocks noChangeShapeType="1"/>
            </p:cNvSpPr>
            <p:nvPr userDrawn="1"/>
          </p:nvSpPr>
          <p:spPr bwMode="auto">
            <a:xfrm>
              <a:off x="4716000" y="5209200"/>
              <a:ext cx="0" cy="6477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60" name="Line 39"/>
            <p:cNvSpPr>
              <a:spLocks noChangeShapeType="1"/>
            </p:cNvSpPr>
            <p:nvPr userDrawn="1"/>
          </p:nvSpPr>
          <p:spPr bwMode="auto">
            <a:xfrm>
              <a:off x="8712000" y="5209200"/>
              <a:ext cx="0" cy="6477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67" name="Text Box 43"/>
            <p:cNvSpPr txBox="1">
              <a:spLocks noChangeArrowheads="1"/>
            </p:cNvSpPr>
            <p:nvPr userDrawn="1"/>
          </p:nvSpPr>
          <p:spPr bwMode="auto">
            <a:xfrm rot="16200000">
              <a:off x="244139" y="5242693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smtClean="0">
                  <a:solidFill>
                    <a:prstClr val="white"/>
                  </a:solidFill>
                </a:rPr>
                <a:t>Grid</a:t>
              </a:r>
              <a:endParaRPr lang="en-US" sz="1333">
                <a:solidFill>
                  <a:prstClr val="white"/>
                </a:solidFill>
              </a:endParaRPr>
            </a:p>
          </p:txBody>
        </p:sp>
        <p:sp>
          <p:nvSpPr>
            <p:cNvPr id="68" name="Text Box 43"/>
            <p:cNvSpPr txBox="1">
              <a:spLocks noChangeArrowheads="1"/>
            </p:cNvSpPr>
            <p:nvPr userDrawn="1"/>
          </p:nvSpPr>
          <p:spPr bwMode="auto">
            <a:xfrm rot="16200000">
              <a:off x="4268207" y="5242693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smtClean="0">
                  <a:solidFill>
                    <a:prstClr val="white"/>
                  </a:solidFill>
                </a:rPr>
                <a:t>Grid</a:t>
              </a:r>
              <a:endParaRPr lang="en-US" sz="1333">
                <a:solidFill>
                  <a:prstClr val="white"/>
                </a:solidFill>
              </a:endParaRPr>
            </a:p>
          </p:txBody>
        </p:sp>
        <p:sp>
          <p:nvSpPr>
            <p:cNvPr id="69" name="Text Box 43"/>
            <p:cNvSpPr txBox="1">
              <a:spLocks noChangeArrowheads="1"/>
            </p:cNvSpPr>
            <p:nvPr userDrawn="1"/>
          </p:nvSpPr>
          <p:spPr bwMode="auto">
            <a:xfrm rot="16200000">
              <a:off x="4484255" y="5242694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smtClean="0">
                  <a:solidFill>
                    <a:prstClr val="white"/>
                  </a:solidFill>
                </a:rPr>
                <a:t>Grid</a:t>
              </a:r>
              <a:endParaRPr lang="en-US" sz="1333">
                <a:solidFill>
                  <a:prstClr val="white"/>
                </a:solidFill>
              </a:endParaRPr>
            </a:p>
          </p:txBody>
        </p:sp>
        <p:sp>
          <p:nvSpPr>
            <p:cNvPr id="70" name="Text Box 43"/>
            <p:cNvSpPr txBox="1">
              <a:spLocks noChangeArrowheads="1"/>
            </p:cNvSpPr>
            <p:nvPr userDrawn="1"/>
          </p:nvSpPr>
          <p:spPr bwMode="auto">
            <a:xfrm rot="16200000">
              <a:off x="8516703" y="5242694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smtClean="0">
                  <a:solidFill>
                    <a:prstClr val="white"/>
                  </a:solidFill>
                </a:rPr>
                <a:t>Grid</a:t>
              </a:r>
              <a:endParaRPr lang="en-US" sz="1333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348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defTabSz="1219170" rtl="0" eaLnBrk="1" latinLnBrk="0" hangingPunct="1">
        <a:spcBef>
          <a:spcPct val="0"/>
        </a:spcBef>
        <a:buNone/>
        <a:defRPr sz="2667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394" indent="-254394" algn="l" defTabSz="1219170" rtl="0" eaLnBrk="1" latinLnBrk="0" hangingPunct="1">
        <a:lnSpc>
          <a:spcPct val="90000"/>
        </a:lnSpc>
        <a:spcBef>
          <a:spcPts val="0"/>
        </a:spcBef>
        <a:spcAft>
          <a:spcPts val="32"/>
        </a:spcAft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95185" indent="-335992" algn="l" defTabSz="1219170" rtl="0" eaLnBrk="1" latinLnBrk="0" hangingPunct="1">
        <a:lnSpc>
          <a:spcPct val="90000"/>
        </a:lnSpc>
        <a:spcBef>
          <a:spcPts val="0"/>
        </a:spcBef>
        <a:spcAft>
          <a:spcPts val="640"/>
        </a:spcAft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1079973" indent="-244794" algn="l" defTabSz="1219170" rtl="0" eaLnBrk="1" latinLnBrk="0" hangingPunct="1">
        <a:lnSpc>
          <a:spcPct val="90000"/>
        </a:lnSpc>
        <a:spcBef>
          <a:spcPts val="0"/>
        </a:spcBef>
        <a:spcAft>
          <a:spcPts val="448"/>
        </a:spcAft>
        <a:buFont typeface="Arial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1540761" indent="-220794" algn="l" defTabSz="1219170" rtl="0" eaLnBrk="1" latinLnBrk="0" hangingPunct="1">
        <a:lnSpc>
          <a:spcPct val="90000"/>
        </a:lnSpc>
        <a:spcBef>
          <a:spcPts val="0"/>
        </a:spcBef>
        <a:spcAft>
          <a:spcPts val="448"/>
        </a:spcAft>
        <a:buFont typeface="Arial" pitchFamily="34" charset="0"/>
        <a:buChar char="–"/>
        <a:defRPr sz="1467" kern="1200">
          <a:solidFill>
            <a:schemeClr val="tx1"/>
          </a:solidFill>
          <a:latin typeface="+mn-lt"/>
          <a:ea typeface="+mn-ea"/>
          <a:cs typeface="+mn-cs"/>
        </a:defRPr>
      </a:lvl4pPr>
      <a:lvl5pPr marL="2035149" indent="-254394" algn="l" defTabSz="1219170" rtl="0" eaLnBrk="1" latinLnBrk="0" hangingPunct="1">
        <a:lnSpc>
          <a:spcPct val="90000"/>
        </a:lnSpc>
        <a:spcBef>
          <a:spcPts val="0"/>
        </a:spcBef>
        <a:spcAft>
          <a:spcPts val="448"/>
        </a:spcAft>
        <a:buFont typeface="Arial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4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4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9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652800"/>
            <a:ext cx="10972800" cy="1046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891200"/>
            <a:ext cx="10972800" cy="445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7" y="6653341"/>
            <a:ext cx="1453952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fld id="{79D25958-BCE3-4F77-AC84-5CB78A5F0576}" type="datetimeFigureOut">
              <a:rPr lang="fi-FI" smtClean="0">
                <a:solidFill>
                  <a:prstClr val="white"/>
                </a:solidFill>
              </a:rPr>
              <a:pPr/>
              <a:t>11.8.2016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87" y="6405331"/>
            <a:ext cx="5376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C726523-C5A4-450E-A79E-FA2F622CB9CA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Group 73"/>
          <p:cNvGrpSpPr/>
          <p:nvPr/>
        </p:nvGrpSpPr>
        <p:grpSpPr>
          <a:xfrm>
            <a:off x="-1365250" y="405539"/>
            <a:ext cx="1269935" cy="5930462"/>
            <a:chOff x="-1023938" y="304153"/>
            <a:chExt cx="952451" cy="4447847"/>
          </a:xfrm>
        </p:grpSpPr>
        <p:sp>
          <p:nvSpPr>
            <p:cNvPr id="9" name="Line 12"/>
            <p:cNvSpPr>
              <a:spLocks noChangeShapeType="1"/>
            </p:cNvSpPr>
            <p:nvPr userDrawn="1"/>
          </p:nvSpPr>
          <p:spPr bwMode="auto">
            <a:xfrm>
              <a:off x="-1023938" y="466144"/>
              <a:ext cx="9509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5" name="Line 12"/>
            <p:cNvSpPr>
              <a:spLocks noChangeShapeType="1"/>
            </p:cNvSpPr>
            <p:nvPr userDrawn="1"/>
          </p:nvSpPr>
          <p:spPr bwMode="auto">
            <a:xfrm>
              <a:off x="-1022400" y="1270875"/>
              <a:ext cx="9509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7" name="Line 12"/>
            <p:cNvSpPr>
              <a:spLocks noChangeShapeType="1"/>
            </p:cNvSpPr>
            <p:nvPr userDrawn="1"/>
          </p:nvSpPr>
          <p:spPr bwMode="auto">
            <a:xfrm>
              <a:off x="-1022400" y="1408294"/>
              <a:ext cx="9509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9" name="Line 12"/>
            <p:cNvSpPr>
              <a:spLocks noChangeShapeType="1"/>
            </p:cNvSpPr>
            <p:nvPr userDrawn="1"/>
          </p:nvSpPr>
          <p:spPr bwMode="auto">
            <a:xfrm>
              <a:off x="-1022400" y="4752000"/>
              <a:ext cx="9509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3" name="Text Box 16"/>
            <p:cNvSpPr txBox="1">
              <a:spLocks noChangeArrowheads="1"/>
            </p:cNvSpPr>
            <p:nvPr userDrawn="1"/>
          </p:nvSpPr>
          <p:spPr bwMode="auto">
            <a:xfrm>
              <a:off x="-468560" y="304153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smtClean="0">
                  <a:solidFill>
                    <a:prstClr val="white"/>
                  </a:solidFill>
                </a:rPr>
                <a:t>Grid</a:t>
              </a:r>
              <a:endParaRPr lang="en-US" sz="1333">
                <a:solidFill>
                  <a:prstClr val="white"/>
                </a:solidFill>
              </a:endParaRPr>
            </a:p>
          </p:txBody>
        </p:sp>
        <p:sp>
          <p:nvSpPr>
            <p:cNvPr id="44" name="Text Box 16"/>
            <p:cNvSpPr txBox="1">
              <a:spLocks noChangeArrowheads="1"/>
            </p:cNvSpPr>
            <p:nvPr userDrawn="1"/>
          </p:nvSpPr>
          <p:spPr bwMode="auto">
            <a:xfrm>
              <a:off x="-468000" y="1103856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smtClean="0">
                  <a:solidFill>
                    <a:prstClr val="white"/>
                  </a:solidFill>
                </a:rPr>
                <a:t>Grid</a:t>
              </a:r>
              <a:endParaRPr lang="en-US" sz="1333">
                <a:solidFill>
                  <a:prstClr val="white"/>
                </a:solidFill>
              </a:endParaRPr>
            </a:p>
          </p:txBody>
        </p:sp>
        <p:sp>
          <p:nvSpPr>
            <p:cNvPr id="45" name="Text Box 16"/>
            <p:cNvSpPr txBox="1">
              <a:spLocks noChangeArrowheads="1"/>
            </p:cNvSpPr>
            <p:nvPr userDrawn="1"/>
          </p:nvSpPr>
          <p:spPr bwMode="auto">
            <a:xfrm>
              <a:off x="-468000" y="1259307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smtClean="0">
                  <a:solidFill>
                    <a:prstClr val="white"/>
                  </a:solidFill>
                </a:rPr>
                <a:t>Grid</a:t>
              </a:r>
              <a:endParaRPr lang="en-US" sz="1333">
                <a:solidFill>
                  <a:prstClr val="white"/>
                </a:solidFill>
              </a:endParaRPr>
            </a:p>
          </p:txBody>
        </p:sp>
        <p:sp>
          <p:nvSpPr>
            <p:cNvPr id="46" name="Text Box 16"/>
            <p:cNvSpPr txBox="1">
              <a:spLocks noChangeArrowheads="1"/>
            </p:cNvSpPr>
            <p:nvPr userDrawn="1"/>
          </p:nvSpPr>
          <p:spPr bwMode="auto">
            <a:xfrm>
              <a:off x="-468000" y="4578149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smtClean="0">
                  <a:solidFill>
                    <a:prstClr val="white"/>
                  </a:solidFill>
                </a:rPr>
                <a:t>Grid</a:t>
              </a:r>
              <a:endParaRPr lang="en-US" sz="1333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74"/>
          <p:cNvGrpSpPr/>
          <p:nvPr/>
        </p:nvGrpSpPr>
        <p:grpSpPr>
          <a:xfrm>
            <a:off x="12336000" y="418238"/>
            <a:ext cx="1268576" cy="5917762"/>
            <a:chOff x="9252000" y="313678"/>
            <a:chExt cx="951432" cy="4438322"/>
          </a:xfrm>
        </p:grpSpPr>
        <p:sp>
          <p:nvSpPr>
            <p:cNvPr id="13" name="Line 21"/>
            <p:cNvSpPr>
              <a:spLocks noChangeShapeType="1"/>
            </p:cNvSpPr>
            <p:nvPr userDrawn="1"/>
          </p:nvSpPr>
          <p:spPr bwMode="auto">
            <a:xfrm>
              <a:off x="9252520" y="472618"/>
              <a:ext cx="95091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6" name="Line 12"/>
            <p:cNvSpPr>
              <a:spLocks noChangeShapeType="1"/>
            </p:cNvSpPr>
            <p:nvPr userDrawn="1"/>
          </p:nvSpPr>
          <p:spPr bwMode="auto">
            <a:xfrm>
              <a:off x="9252000" y="1263260"/>
              <a:ext cx="9509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8" name="Line 12"/>
            <p:cNvSpPr>
              <a:spLocks noChangeShapeType="1"/>
            </p:cNvSpPr>
            <p:nvPr userDrawn="1"/>
          </p:nvSpPr>
          <p:spPr bwMode="auto">
            <a:xfrm>
              <a:off x="9252000" y="1413627"/>
              <a:ext cx="9509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0" name="Line 12"/>
            <p:cNvSpPr>
              <a:spLocks noChangeShapeType="1"/>
            </p:cNvSpPr>
            <p:nvPr userDrawn="1"/>
          </p:nvSpPr>
          <p:spPr bwMode="auto">
            <a:xfrm>
              <a:off x="9252000" y="4752000"/>
              <a:ext cx="9509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8" name="Text Box 16"/>
            <p:cNvSpPr txBox="1">
              <a:spLocks noChangeArrowheads="1"/>
            </p:cNvSpPr>
            <p:nvPr userDrawn="1"/>
          </p:nvSpPr>
          <p:spPr bwMode="auto">
            <a:xfrm>
              <a:off x="9373418" y="313678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smtClean="0">
                  <a:solidFill>
                    <a:prstClr val="white"/>
                  </a:solidFill>
                </a:rPr>
                <a:t>Grid</a:t>
              </a:r>
              <a:endParaRPr lang="en-US" sz="1333">
                <a:solidFill>
                  <a:prstClr val="white"/>
                </a:solidFill>
              </a:endParaRPr>
            </a:p>
          </p:txBody>
        </p:sp>
        <p:sp>
          <p:nvSpPr>
            <p:cNvPr id="49" name="Text Box 16"/>
            <p:cNvSpPr txBox="1">
              <a:spLocks noChangeArrowheads="1"/>
            </p:cNvSpPr>
            <p:nvPr userDrawn="1"/>
          </p:nvSpPr>
          <p:spPr bwMode="auto">
            <a:xfrm>
              <a:off x="9374400" y="1096242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smtClean="0">
                  <a:solidFill>
                    <a:prstClr val="white"/>
                  </a:solidFill>
                </a:rPr>
                <a:t>Grid</a:t>
              </a:r>
              <a:endParaRPr lang="en-US" sz="1333">
                <a:solidFill>
                  <a:prstClr val="white"/>
                </a:solidFill>
              </a:endParaRPr>
            </a:p>
          </p:txBody>
        </p:sp>
        <p:sp>
          <p:nvSpPr>
            <p:cNvPr id="50" name="Text Box 16"/>
            <p:cNvSpPr txBox="1">
              <a:spLocks noChangeArrowheads="1"/>
            </p:cNvSpPr>
            <p:nvPr userDrawn="1"/>
          </p:nvSpPr>
          <p:spPr bwMode="auto">
            <a:xfrm>
              <a:off x="9374400" y="1264641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smtClean="0">
                  <a:solidFill>
                    <a:prstClr val="white"/>
                  </a:solidFill>
                </a:rPr>
                <a:t>Grid</a:t>
              </a:r>
              <a:endParaRPr lang="en-US" sz="1333">
                <a:solidFill>
                  <a:prstClr val="white"/>
                </a:solidFill>
              </a:endParaRPr>
            </a:p>
          </p:txBody>
        </p:sp>
        <p:sp>
          <p:nvSpPr>
            <p:cNvPr id="51" name="Text Box 16"/>
            <p:cNvSpPr txBox="1">
              <a:spLocks noChangeArrowheads="1"/>
            </p:cNvSpPr>
            <p:nvPr userDrawn="1"/>
          </p:nvSpPr>
          <p:spPr bwMode="auto">
            <a:xfrm>
              <a:off x="9374400" y="4587674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smtClean="0">
                  <a:solidFill>
                    <a:prstClr val="white"/>
                  </a:solidFill>
                </a:rPr>
                <a:t>Grid</a:t>
              </a:r>
              <a:endParaRPr lang="en-US" sz="1333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5"/>
          <p:cNvGrpSpPr/>
          <p:nvPr/>
        </p:nvGrpSpPr>
        <p:grpSpPr>
          <a:xfrm>
            <a:off x="419250" y="-987491"/>
            <a:ext cx="11246349" cy="867432"/>
            <a:chOff x="314437" y="-740618"/>
            <a:chExt cx="8434761" cy="650574"/>
          </a:xfrm>
        </p:grpSpPr>
        <p:sp>
          <p:nvSpPr>
            <p:cNvPr id="53" name="Line 30"/>
            <p:cNvSpPr>
              <a:spLocks noChangeShapeType="1"/>
            </p:cNvSpPr>
            <p:nvPr userDrawn="1"/>
          </p:nvSpPr>
          <p:spPr bwMode="auto">
            <a:xfrm>
              <a:off x="493200" y="-739756"/>
              <a:ext cx="0" cy="6477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4" name="Line 30"/>
            <p:cNvSpPr>
              <a:spLocks noChangeShapeType="1"/>
            </p:cNvSpPr>
            <p:nvPr userDrawn="1"/>
          </p:nvSpPr>
          <p:spPr bwMode="auto">
            <a:xfrm>
              <a:off x="4499992" y="-740618"/>
              <a:ext cx="0" cy="6477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5" name="Line 30"/>
            <p:cNvSpPr>
              <a:spLocks noChangeShapeType="1"/>
            </p:cNvSpPr>
            <p:nvPr userDrawn="1"/>
          </p:nvSpPr>
          <p:spPr bwMode="auto">
            <a:xfrm>
              <a:off x="4716016" y="-740618"/>
              <a:ext cx="0" cy="6477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6" name="Line 30"/>
            <p:cNvSpPr>
              <a:spLocks noChangeShapeType="1"/>
            </p:cNvSpPr>
            <p:nvPr userDrawn="1"/>
          </p:nvSpPr>
          <p:spPr bwMode="auto">
            <a:xfrm>
              <a:off x="8710745" y="-740618"/>
              <a:ext cx="0" cy="6477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62" name="Text Box 34"/>
            <p:cNvSpPr txBox="1">
              <a:spLocks noChangeArrowheads="1"/>
            </p:cNvSpPr>
            <p:nvPr userDrawn="1"/>
          </p:nvSpPr>
          <p:spPr bwMode="auto">
            <a:xfrm rot="16200000">
              <a:off x="235783" y="-322540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smtClean="0">
                  <a:solidFill>
                    <a:prstClr val="white"/>
                  </a:solidFill>
                </a:rPr>
                <a:t>Grid</a:t>
              </a:r>
              <a:endParaRPr lang="en-US" sz="1333">
                <a:solidFill>
                  <a:prstClr val="white"/>
                </a:solidFill>
              </a:endParaRPr>
            </a:p>
          </p:txBody>
        </p:sp>
        <p:sp>
          <p:nvSpPr>
            <p:cNvPr id="63" name="Text Box 34"/>
            <p:cNvSpPr txBox="1">
              <a:spLocks noChangeArrowheads="1"/>
            </p:cNvSpPr>
            <p:nvPr userDrawn="1"/>
          </p:nvSpPr>
          <p:spPr bwMode="auto">
            <a:xfrm rot="16200000">
              <a:off x="4268231" y="-322541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smtClean="0">
                  <a:solidFill>
                    <a:prstClr val="white"/>
                  </a:solidFill>
                </a:rPr>
                <a:t>Grid</a:t>
              </a:r>
              <a:endParaRPr lang="en-US" sz="1333">
                <a:solidFill>
                  <a:prstClr val="white"/>
                </a:solidFill>
              </a:endParaRPr>
            </a:p>
          </p:txBody>
        </p:sp>
        <p:sp>
          <p:nvSpPr>
            <p:cNvPr id="64" name="Text Box 34"/>
            <p:cNvSpPr txBox="1">
              <a:spLocks noChangeArrowheads="1"/>
            </p:cNvSpPr>
            <p:nvPr userDrawn="1"/>
          </p:nvSpPr>
          <p:spPr bwMode="auto">
            <a:xfrm rot="16200000">
              <a:off x="4484255" y="-322541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smtClean="0">
                  <a:solidFill>
                    <a:prstClr val="white"/>
                  </a:solidFill>
                </a:rPr>
                <a:t>Grid</a:t>
              </a:r>
              <a:endParaRPr lang="en-US" sz="1333">
                <a:solidFill>
                  <a:prstClr val="white"/>
                </a:solidFill>
              </a:endParaRPr>
            </a:p>
          </p:txBody>
        </p:sp>
        <p:sp>
          <p:nvSpPr>
            <p:cNvPr id="65" name="Text Box 34"/>
            <p:cNvSpPr txBox="1">
              <a:spLocks noChangeArrowheads="1"/>
            </p:cNvSpPr>
            <p:nvPr userDrawn="1"/>
          </p:nvSpPr>
          <p:spPr bwMode="auto">
            <a:xfrm rot="16200000">
              <a:off x="8516703" y="-322541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smtClean="0">
                  <a:solidFill>
                    <a:prstClr val="white"/>
                  </a:solidFill>
                </a:rPr>
                <a:t>Grid</a:t>
              </a:r>
              <a:endParaRPr lang="en-US" sz="1333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76"/>
          <p:cNvGrpSpPr/>
          <p:nvPr/>
        </p:nvGrpSpPr>
        <p:grpSpPr>
          <a:xfrm>
            <a:off x="430391" y="6885386"/>
            <a:ext cx="11235207" cy="923815"/>
            <a:chOff x="322793" y="5164039"/>
            <a:chExt cx="8426405" cy="692861"/>
          </a:xfrm>
        </p:grpSpPr>
        <p:sp>
          <p:nvSpPr>
            <p:cNvPr id="57" name="Line 39"/>
            <p:cNvSpPr>
              <a:spLocks noChangeShapeType="1"/>
            </p:cNvSpPr>
            <p:nvPr userDrawn="1"/>
          </p:nvSpPr>
          <p:spPr bwMode="auto">
            <a:xfrm>
              <a:off x="493200" y="5209200"/>
              <a:ext cx="0" cy="6477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8" name="Line 39"/>
            <p:cNvSpPr>
              <a:spLocks noChangeShapeType="1"/>
            </p:cNvSpPr>
            <p:nvPr userDrawn="1"/>
          </p:nvSpPr>
          <p:spPr bwMode="auto">
            <a:xfrm>
              <a:off x="4499992" y="5209200"/>
              <a:ext cx="0" cy="6477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9" name="Line 39"/>
            <p:cNvSpPr>
              <a:spLocks noChangeShapeType="1"/>
            </p:cNvSpPr>
            <p:nvPr userDrawn="1"/>
          </p:nvSpPr>
          <p:spPr bwMode="auto">
            <a:xfrm>
              <a:off x="4716000" y="5209200"/>
              <a:ext cx="0" cy="6477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60" name="Line 39"/>
            <p:cNvSpPr>
              <a:spLocks noChangeShapeType="1"/>
            </p:cNvSpPr>
            <p:nvPr userDrawn="1"/>
          </p:nvSpPr>
          <p:spPr bwMode="auto">
            <a:xfrm>
              <a:off x="8712000" y="5209200"/>
              <a:ext cx="0" cy="6477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67" name="Text Box 43"/>
            <p:cNvSpPr txBox="1">
              <a:spLocks noChangeArrowheads="1"/>
            </p:cNvSpPr>
            <p:nvPr userDrawn="1"/>
          </p:nvSpPr>
          <p:spPr bwMode="auto">
            <a:xfrm rot="16200000">
              <a:off x="244139" y="5242693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smtClean="0">
                  <a:solidFill>
                    <a:prstClr val="white"/>
                  </a:solidFill>
                </a:rPr>
                <a:t>Grid</a:t>
              </a:r>
              <a:endParaRPr lang="en-US" sz="1333">
                <a:solidFill>
                  <a:prstClr val="white"/>
                </a:solidFill>
              </a:endParaRPr>
            </a:p>
          </p:txBody>
        </p:sp>
        <p:sp>
          <p:nvSpPr>
            <p:cNvPr id="68" name="Text Box 43"/>
            <p:cNvSpPr txBox="1">
              <a:spLocks noChangeArrowheads="1"/>
            </p:cNvSpPr>
            <p:nvPr userDrawn="1"/>
          </p:nvSpPr>
          <p:spPr bwMode="auto">
            <a:xfrm rot="16200000">
              <a:off x="4268207" y="5242693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smtClean="0">
                  <a:solidFill>
                    <a:prstClr val="white"/>
                  </a:solidFill>
                </a:rPr>
                <a:t>Grid</a:t>
              </a:r>
              <a:endParaRPr lang="en-US" sz="1333">
                <a:solidFill>
                  <a:prstClr val="white"/>
                </a:solidFill>
              </a:endParaRPr>
            </a:p>
          </p:txBody>
        </p:sp>
        <p:sp>
          <p:nvSpPr>
            <p:cNvPr id="69" name="Text Box 43"/>
            <p:cNvSpPr txBox="1">
              <a:spLocks noChangeArrowheads="1"/>
            </p:cNvSpPr>
            <p:nvPr userDrawn="1"/>
          </p:nvSpPr>
          <p:spPr bwMode="auto">
            <a:xfrm rot="16200000">
              <a:off x="4484255" y="5242694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smtClean="0">
                  <a:solidFill>
                    <a:prstClr val="white"/>
                  </a:solidFill>
                </a:rPr>
                <a:t>Grid</a:t>
              </a:r>
              <a:endParaRPr lang="en-US" sz="1333">
                <a:solidFill>
                  <a:prstClr val="white"/>
                </a:solidFill>
              </a:endParaRPr>
            </a:p>
          </p:txBody>
        </p:sp>
        <p:sp>
          <p:nvSpPr>
            <p:cNvPr id="70" name="Text Box 43"/>
            <p:cNvSpPr txBox="1">
              <a:spLocks noChangeArrowheads="1"/>
            </p:cNvSpPr>
            <p:nvPr userDrawn="1"/>
          </p:nvSpPr>
          <p:spPr bwMode="auto">
            <a:xfrm rot="16200000">
              <a:off x="8516703" y="5242694"/>
              <a:ext cx="311150" cy="153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33" smtClean="0">
                  <a:solidFill>
                    <a:prstClr val="white"/>
                  </a:solidFill>
                </a:rPr>
                <a:t>Grid</a:t>
              </a:r>
              <a:endParaRPr lang="en-US" sz="1333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870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defTabSz="1219170" rtl="0" eaLnBrk="1" latinLnBrk="0" hangingPunct="1">
        <a:spcBef>
          <a:spcPct val="0"/>
        </a:spcBef>
        <a:buNone/>
        <a:defRPr sz="2667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394" indent="-254394" algn="l" defTabSz="1219170" rtl="0" eaLnBrk="1" latinLnBrk="0" hangingPunct="1">
        <a:lnSpc>
          <a:spcPct val="90000"/>
        </a:lnSpc>
        <a:spcBef>
          <a:spcPts val="0"/>
        </a:spcBef>
        <a:spcAft>
          <a:spcPts val="32"/>
        </a:spcAft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95185" indent="-335992" algn="l" defTabSz="1219170" rtl="0" eaLnBrk="1" latinLnBrk="0" hangingPunct="1">
        <a:lnSpc>
          <a:spcPct val="90000"/>
        </a:lnSpc>
        <a:spcBef>
          <a:spcPts val="0"/>
        </a:spcBef>
        <a:spcAft>
          <a:spcPts val="640"/>
        </a:spcAft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1079973" indent="-244794" algn="l" defTabSz="1219170" rtl="0" eaLnBrk="1" latinLnBrk="0" hangingPunct="1">
        <a:lnSpc>
          <a:spcPct val="90000"/>
        </a:lnSpc>
        <a:spcBef>
          <a:spcPts val="0"/>
        </a:spcBef>
        <a:spcAft>
          <a:spcPts val="448"/>
        </a:spcAft>
        <a:buFont typeface="Arial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1540761" indent="-220794" algn="l" defTabSz="1219170" rtl="0" eaLnBrk="1" latinLnBrk="0" hangingPunct="1">
        <a:lnSpc>
          <a:spcPct val="90000"/>
        </a:lnSpc>
        <a:spcBef>
          <a:spcPts val="0"/>
        </a:spcBef>
        <a:spcAft>
          <a:spcPts val="448"/>
        </a:spcAft>
        <a:buFont typeface="Arial" pitchFamily="34" charset="0"/>
        <a:buChar char="–"/>
        <a:defRPr sz="1467" kern="1200">
          <a:solidFill>
            <a:schemeClr val="tx1"/>
          </a:solidFill>
          <a:latin typeface="+mn-lt"/>
          <a:ea typeface="+mn-ea"/>
          <a:cs typeface="+mn-cs"/>
        </a:defRPr>
      </a:lvl4pPr>
      <a:lvl5pPr marL="2035149" indent="-254394" algn="l" defTabSz="1219170" rtl="0" eaLnBrk="1" latinLnBrk="0" hangingPunct="1">
        <a:lnSpc>
          <a:spcPct val="90000"/>
        </a:lnSpc>
        <a:spcBef>
          <a:spcPts val="0"/>
        </a:spcBef>
        <a:spcAft>
          <a:spcPts val="448"/>
        </a:spcAft>
        <a:buFont typeface="Arial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4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4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6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271" y="1354444"/>
            <a:ext cx="10972800" cy="4452771"/>
          </a:xfrm>
        </p:spPr>
        <p:txBody>
          <a:bodyPr/>
          <a:lstStyle/>
          <a:p>
            <a:pPr marL="0" indent="0">
              <a:buNone/>
            </a:pPr>
            <a:r>
              <a:rPr lang="sl-SI" b="1" dirty="0" err="1" smtClean="0"/>
              <a:t>CONTENT</a:t>
            </a:r>
            <a:r>
              <a:rPr lang="sl-SI" b="1" dirty="0" smtClean="0"/>
              <a:t> MARKETING</a:t>
            </a:r>
            <a:endParaRPr lang="en-US" dirty="0"/>
          </a:p>
          <a:p>
            <a:r>
              <a:rPr lang="sl-SI" dirty="0" smtClean="0"/>
              <a:t>Zgodba vodi k miselni naravnanosti potrošnika do izdelka </a:t>
            </a:r>
            <a:r>
              <a:rPr lang="sl-SI" dirty="0" err="1" smtClean="0"/>
              <a:t>Suunto</a:t>
            </a:r>
            <a:r>
              <a:rPr lang="sl-SI" dirty="0" smtClean="0"/>
              <a:t> </a:t>
            </a:r>
            <a:r>
              <a:rPr lang="sl-SI" dirty="0" err="1" smtClean="0"/>
              <a:t>Spartan</a:t>
            </a:r>
            <a:r>
              <a:rPr lang="sl-SI" dirty="0" smtClean="0"/>
              <a:t>. Uporablja se lahko na spletni strani, kot predstavitev za kolekcijo </a:t>
            </a:r>
            <a:r>
              <a:rPr lang="sl-SI" dirty="0" err="1" smtClean="0"/>
              <a:t>Suunto</a:t>
            </a:r>
            <a:r>
              <a:rPr lang="sl-SI" dirty="0" smtClean="0"/>
              <a:t> </a:t>
            </a:r>
            <a:r>
              <a:rPr lang="sl-SI" dirty="0" err="1" smtClean="0"/>
              <a:t>Spartan</a:t>
            </a:r>
            <a:endParaRPr lang="sl-SI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sl-SI" b="1" dirty="0" smtClean="0"/>
              <a:t>#</a:t>
            </a:r>
            <a:r>
              <a:rPr lang="sl-SI" b="1" dirty="0" err="1" smtClean="0"/>
              <a:t>beyondlogic</a:t>
            </a:r>
            <a:r>
              <a:rPr lang="sl-SI" b="1" dirty="0" smtClean="0"/>
              <a:t> - </a:t>
            </a:r>
            <a:r>
              <a:rPr lang="en-US" b="1" dirty="0" err="1" smtClean="0"/>
              <a:t>NAPREDEK</a:t>
            </a:r>
            <a:r>
              <a:rPr lang="en-US" b="1" dirty="0"/>
              <a:t>, KI </a:t>
            </a:r>
            <a:r>
              <a:rPr lang="en-US" b="1" dirty="0" err="1"/>
              <a:t>PRESEGA</a:t>
            </a:r>
            <a:r>
              <a:rPr lang="en-US" b="1" dirty="0"/>
              <a:t> </a:t>
            </a:r>
            <a:r>
              <a:rPr lang="en-US" b="1" dirty="0" err="1"/>
              <a:t>MEJE</a:t>
            </a:r>
            <a:r>
              <a:rPr lang="en-US" b="1" dirty="0"/>
              <a:t> </a:t>
            </a:r>
            <a:r>
              <a:rPr lang="en-US" b="1" dirty="0" err="1"/>
              <a:t>RAZUMNEGA</a:t>
            </a:r>
            <a:r>
              <a:rPr lang="en-US" b="1" dirty="0" smtClean="0"/>
              <a:t>!</a:t>
            </a:r>
            <a:endParaRPr lang="sl-SI" b="1" dirty="0" smtClean="0"/>
          </a:p>
          <a:p>
            <a:pPr marL="0" indent="0">
              <a:buNone/>
            </a:pPr>
            <a:r>
              <a:rPr lang="sl-SI" sz="2000" dirty="0" smtClean="0"/>
              <a:t>Podzavest nam včasih povsem spreobrne miselnost. Ni logično, da se ponoči sprehajaš zunaj, ostali pa trdo spijo. Dve minuti hitreje, ni realno izvedljivo. Logično smo naravnani k počitku, ko smo utrujeni in obupamo, ko se poškodujemo. Ampak mi smo tisti, ki ne razmišljamo logično</a:t>
            </a:r>
            <a:r>
              <a:rPr lang="sl-SI" sz="2000" dirty="0"/>
              <a:t>, </a:t>
            </a:r>
            <a:r>
              <a:rPr lang="sl-SI" sz="2000" dirty="0" smtClean="0"/>
              <a:t>ker nismo logična bitja. Smo onstran logike. 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685" y="4363957"/>
            <a:ext cx="4778122" cy="214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3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454" y="1311714"/>
            <a:ext cx="10972800" cy="4452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 smtClean="0"/>
              <a:t>GLAVNO MARKETING SPOROČILO</a:t>
            </a:r>
            <a:r>
              <a:rPr lang="en-US" b="1" dirty="0" smtClean="0"/>
              <a:t> </a:t>
            </a:r>
            <a:endParaRPr lang="en-US" dirty="0"/>
          </a:p>
          <a:p>
            <a:r>
              <a:rPr lang="sl-SI" dirty="0" smtClean="0"/>
              <a:t>Besedilo je povzetek glavnih karakteristik Suunto </a:t>
            </a:r>
            <a:r>
              <a:rPr lang="sl-SI" dirty="0" err="1" smtClean="0"/>
              <a:t>Spartan</a:t>
            </a:r>
            <a:r>
              <a:rPr lang="sl-SI" dirty="0" smtClean="0"/>
              <a:t>-a, kako deluje, komu in za katere aktivnosti je ura namenjena.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SUUNTO SPARTAN ULTRA </a:t>
            </a:r>
            <a:endParaRPr lang="en-US" dirty="0"/>
          </a:p>
          <a:p>
            <a:r>
              <a:rPr lang="en-US" sz="2000" dirty="0"/>
              <a:t>Suunto Spartan Ultra </a:t>
            </a:r>
            <a:r>
              <a:rPr lang="sl-SI" sz="2000" dirty="0" smtClean="0"/>
              <a:t>je napredna GPS ura, z barvnim zaslonom občutljivim na dotik, vodotesnostjo do 100m in življenjsko dobo baterije v treningu do 26h. Kompas in </a:t>
            </a:r>
            <a:r>
              <a:rPr lang="sl-SI" sz="2000" dirty="0" err="1" smtClean="0"/>
              <a:t>barometrična</a:t>
            </a:r>
            <a:r>
              <a:rPr lang="sl-SI" sz="2000" dirty="0" smtClean="0"/>
              <a:t> višina (</a:t>
            </a:r>
            <a:r>
              <a:rPr lang="sl-SI" sz="2000" dirty="0" err="1" smtClean="0"/>
              <a:t>FusedAlti</a:t>
            </a:r>
            <a:r>
              <a:rPr lang="sl-SI" sz="2000" dirty="0" smtClean="0"/>
              <a:t>™) zagotavljata, da boste vedno ostali na začrtani poti. </a:t>
            </a:r>
            <a:r>
              <a:rPr lang="sl-SI" sz="2000" dirty="0"/>
              <a:t>Z</a:t>
            </a:r>
            <a:r>
              <a:rPr lang="sl-SI" sz="2000" dirty="0" smtClean="0"/>
              <a:t> 80 pred-nastavljenimi športi in specifičnimi športnimi meritvami, je </a:t>
            </a:r>
            <a:r>
              <a:rPr lang="sl-SI" sz="2000" dirty="0" err="1" smtClean="0"/>
              <a:t>Spartan</a:t>
            </a:r>
            <a:r>
              <a:rPr lang="sl-SI" sz="2000" dirty="0" smtClean="0"/>
              <a:t> Ultra vaš najboljši partner za trening. Spremljajte svoj napredek preko analize najboljših osebnih rezultatov in trenirajte pametneje z vpogledom v treninge ostalih. S pomočjo toplotnih zemljevidov (</a:t>
            </a:r>
            <a:r>
              <a:rPr lang="sl-SI" sz="2000" dirty="0" err="1" smtClean="0"/>
              <a:t>hea-tmap</a:t>
            </a:r>
            <a:r>
              <a:rPr lang="sl-SI" sz="2000" dirty="0" smtClean="0"/>
              <a:t>) odkrijte nove poti in pustite uri, da vas vodi po neznanem terenu. </a:t>
            </a:r>
            <a:r>
              <a:rPr lang="en-US" sz="2000" dirty="0"/>
              <a:t>Suunto Spartan Ultra je </a:t>
            </a:r>
            <a:r>
              <a:rPr lang="en-US" sz="2000" dirty="0" err="1"/>
              <a:t>ročno</a:t>
            </a:r>
            <a:r>
              <a:rPr lang="en-US" sz="2000" dirty="0"/>
              <a:t> </a:t>
            </a:r>
            <a:r>
              <a:rPr lang="en-US" sz="2000" dirty="0" err="1"/>
              <a:t>izdelana</a:t>
            </a:r>
            <a:r>
              <a:rPr lang="en-US" sz="2000" dirty="0"/>
              <a:t> na </a:t>
            </a:r>
            <a:r>
              <a:rPr lang="en-US" sz="2000" dirty="0" err="1"/>
              <a:t>Finskem</a:t>
            </a:r>
            <a:r>
              <a:rPr lang="en-US" sz="2000" dirty="0"/>
              <a:t> in </a:t>
            </a:r>
            <a:r>
              <a:rPr lang="en-US" sz="2000" dirty="0" err="1"/>
              <a:t>ustvarjena</a:t>
            </a:r>
            <a:r>
              <a:rPr lang="en-US" sz="2000" dirty="0"/>
              <a:t>, da  </a:t>
            </a:r>
            <a:r>
              <a:rPr lang="en-US" sz="2000" dirty="0" err="1"/>
              <a:t>navduši</a:t>
            </a:r>
            <a:r>
              <a:rPr lang="en-US" sz="2000" dirty="0"/>
              <a:t> </a:t>
            </a:r>
            <a:r>
              <a:rPr lang="en-US" sz="2000" dirty="0" err="1"/>
              <a:t>tudi</a:t>
            </a:r>
            <a:r>
              <a:rPr lang="en-US" sz="2000" dirty="0"/>
              <a:t> v </a:t>
            </a:r>
            <a:r>
              <a:rPr lang="en-US" sz="2000" dirty="0" err="1"/>
              <a:t>najtežjih</a:t>
            </a:r>
            <a:r>
              <a:rPr lang="en-US" sz="2000" dirty="0"/>
              <a:t> </a:t>
            </a:r>
            <a:r>
              <a:rPr lang="en-US" sz="2000" dirty="0" err="1"/>
              <a:t>pogojih</a:t>
            </a:r>
            <a:r>
              <a:rPr lang="en-US" sz="2000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4476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 smtClean="0"/>
              <a:t>KRATKO SPOROČILO</a:t>
            </a:r>
            <a:endParaRPr lang="en-US" dirty="0"/>
          </a:p>
          <a:p>
            <a:r>
              <a:rPr lang="sl-SI" dirty="0" smtClean="0"/>
              <a:t>Besedilo je povzetek, napisano v enem stavku. Besedilo je namenjeno objavam na družabnih omrežjih, kjer je dolžila besedila omejena.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SUUNTO SPARTAN ULTRA </a:t>
            </a:r>
            <a:endParaRPr lang="en-US" dirty="0"/>
          </a:p>
          <a:p>
            <a:r>
              <a:rPr lang="en-US" sz="2000" dirty="0"/>
              <a:t>Suunto Spartan Ultra </a:t>
            </a:r>
            <a:r>
              <a:rPr lang="sl-SI" sz="2000" dirty="0" smtClean="0"/>
              <a:t>je vrhunska </a:t>
            </a:r>
            <a:r>
              <a:rPr lang="sl-SI" sz="2000" dirty="0" err="1" smtClean="0"/>
              <a:t>multišportna</a:t>
            </a:r>
            <a:r>
              <a:rPr lang="sl-SI" sz="2000" dirty="0" smtClean="0"/>
              <a:t> GPS ura, namenjena avanturistom ter športnikom z barvnim zaslonom občutljivim na dotik, navigacijo poti, barometrom in kompasom.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132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08" y="781876"/>
            <a:ext cx="10972800" cy="56189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r>
              <a:rPr lang="sl-SI" b="1" dirty="0" smtClean="0"/>
              <a:t>GLAVNE LASTNOSTI</a:t>
            </a:r>
            <a:r>
              <a:rPr lang="en-US" b="1" dirty="0" smtClean="0"/>
              <a:t> </a:t>
            </a:r>
            <a:endParaRPr lang="en-US" dirty="0"/>
          </a:p>
          <a:p>
            <a:r>
              <a:rPr lang="sl-SI" sz="2000" dirty="0" smtClean="0"/>
              <a:t>Pomembne informacije, ki so glavne prodajne lastnosti pri izdelku </a:t>
            </a:r>
            <a:r>
              <a:rPr lang="sl-SI" sz="2000" dirty="0" err="1" smtClean="0"/>
              <a:t>Suunto</a:t>
            </a:r>
            <a:r>
              <a:rPr lang="sl-SI" sz="2000" dirty="0" smtClean="0"/>
              <a:t> </a:t>
            </a:r>
            <a:r>
              <a:rPr lang="sl-SI" sz="2000" dirty="0" err="1" smtClean="0"/>
              <a:t>Spartan</a:t>
            </a:r>
            <a:r>
              <a:rPr lang="en-US" sz="2000" dirty="0" smtClean="0"/>
              <a:t>. </a:t>
            </a:r>
            <a:endParaRPr lang="sl-SI" sz="2000" dirty="0" smtClean="0"/>
          </a:p>
          <a:p>
            <a:endParaRPr lang="sl-SI" dirty="0" smtClean="0"/>
          </a:p>
          <a:p>
            <a:pPr marL="0" indent="0">
              <a:buNone/>
            </a:pPr>
            <a:r>
              <a:rPr lang="sl-SI" b="1" dirty="0" smtClean="0"/>
              <a:t>VEČŠPORTNA GPS URA NAMENJENA ŠPORTNIKOM IN AVANTURISTOM</a:t>
            </a:r>
            <a:r>
              <a:rPr lang="en-US" b="1" dirty="0" smtClean="0"/>
              <a:t> </a:t>
            </a:r>
            <a:endParaRPr lang="en-US" dirty="0"/>
          </a:p>
          <a:p>
            <a:r>
              <a:rPr lang="en-US" sz="1600" dirty="0"/>
              <a:t>• </a:t>
            </a:r>
            <a:r>
              <a:rPr lang="sl-SI" sz="1600" dirty="0" smtClean="0"/>
              <a:t>Barvni zaslon, občutljiv na dotik, prilagojen uporabi na </a:t>
            </a:r>
            <a:r>
              <a:rPr lang="sl-SI" sz="1600" dirty="0" err="1" smtClean="0"/>
              <a:t>prosten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/>
              <a:t>• </a:t>
            </a:r>
            <a:r>
              <a:rPr lang="sl-SI" sz="1600" dirty="0" smtClean="0"/>
              <a:t>GPS/GLONASS, </a:t>
            </a:r>
            <a:r>
              <a:rPr lang="sl-SI" sz="1600" dirty="0" err="1" smtClean="0"/>
              <a:t>Bluetooth</a:t>
            </a:r>
            <a:r>
              <a:rPr lang="sl-SI" sz="1600" dirty="0" smtClean="0"/>
              <a:t>, kompas</a:t>
            </a:r>
            <a:endParaRPr lang="en-US" sz="1600" dirty="0"/>
          </a:p>
          <a:p>
            <a:r>
              <a:rPr lang="en-US" sz="1600" dirty="0"/>
              <a:t>• </a:t>
            </a:r>
            <a:r>
              <a:rPr lang="sl-SI" sz="1600" dirty="0" smtClean="0"/>
              <a:t>Navigacija s pomočjo toplotnih zemljevidov* za več kot 15 različnih športov</a:t>
            </a:r>
            <a:endParaRPr lang="en-US" sz="1600" dirty="0"/>
          </a:p>
          <a:p>
            <a:r>
              <a:rPr lang="en-US" sz="1600" dirty="0"/>
              <a:t>• </a:t>
            </a:r>
            <a:r>
              <a:rPr lang="sl-SI" sz="1600" dirty="0" smtClean="0"/>
              <a:t>Tekaške, kolesarske, plavalne, več-športne, triatlon in športno-avanturistične funkcije</a:t>
            </a:r>
            <a:endParaRPr lang="en-US" sz="1600" dirty="0"/>
          </a:p>
          <a:p>
            <a:r>
              <a:rPr lang="en-US" sz="1600" dirty="0"/>
              <a:t>• </a:t>
            </a:r>
            <a:r>
              <a:rPr lang="sl-SI" sz="1600" dirty="0" smtClean="0"/>
              <a:t>Podpora za več kot 80 športov z načinom tekme, treninga in intervalov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 smtClean="0"/>
              <a:t>•</a:t>
            </a:r>
            <a:r>
              <a:rPr lang="en-US" sz="1600" dirty="0"/>
              <a:t> </a:t>
            </a:r>
            <a:r>
              <a:rPr lang="sv-SE" sz="1600" dirty="0"/>
              <a:t>Analiza obremenitve, počitka in okrevanja, spremljanje napredeka, načrtovanje treningov</a:t>
            </a:r>
            <a:r>
              <a:rPr lang="sv-SE" sz="1600" dirty="0" smtClean="0"/>
              <a:t>**</a:t>
            </a:r>
            <a:endParaRPr lang="sl-SI" sz="1600" dirty="0" smtClean="0"/>
          </a:p>
          <a:p>
            <a:r>
              <a:rPr lang="en-US" sz="1600" dirty="0" smtClean="0"/>
              <a:t>• </a:t>
            </a:r>
            <a:r>
              <a:rPr lang="en-US" sz="1600" dirty="0" err="1"/>
              <a:t>Primerjava</a:t>
            </a:r>
            <a:r>
              <a:rPr lang="en-US" sz="1600" dirty="0"/>
              <a:t> </a:t>
            </a:r>
            <a:r>
              <a:rPr lang="en-US" sz="1600" dirty="0" err="1"/>
              <a:t>lastnih</a:t>
            </a:r>
            <a:r>
              <a:rPr lang="en-US" sz="1600" dirty="0"/>
              <a:t> </a:t>
            </a:r>
            <a:r>
              <a:rPr lang="en-US" sz="1600" dirty="0" err="1"/>
              <a:t>rezultatov</a:t>
            </a:r>
            <a:r>
              <a:rPr lang="en-US" sz="1600" dirty="0"/>
              <a:t> s </a:t>
            </a:r>
            <a:r>
              <a:rPr lang="en-US" sz="1600" dirty="0" err="1"/>
              <a:t>podobno</a:t>
            </a:r>
            <a:r>
              <a:rPr lang="en-US" sz="1600" dirty="0"/>
              <a:t> </a:t>
            </a:r>
            <a:r>
              <a:rPr lang="en-US" sz="1600" dirty="0" err="1"/>
              <a:t>skupino</a:t>
            </a:r>
            <a:r>
              <a:rPr lang="en-US" sz="1600" dirty="0"/>
              <a:t> </a:t>
            </a:r>
            <a:r>
              <a:rPr lang="en-US" sz="1600" dirty="0" err="1"/>
              <a:t>športnikov</a:t>
            </a:r>
            <a:r>
              <a:rPr lang="en-US" sz="1600" dirty="0" smtClean="0"/>
              <a:t>*</a:t>
            </a:r>
            <a:endParaRPr lang="sl-SI" sz="1600" dirty="0" smtClean="0"/>
          </a:p>
          <a:p>
            <a:r>
              <a:rPr lang="en-US" sz="1600" dirty="0" smtClean="0"/>
              <a:t>• </a:t>
            </a:r>
            <a:r>
              <a:rPr lang="en-US" sz="1600" dirty="0" err="1"/>
              <a:t>Spremljanje</a:t>
            </a:r>
            <a:r>
              <a:rPr lang="en-US" sz="1600" dirty="0"/>
              <a:t> </a:t>
            </a:r>
            <a:r>
              <a:rPr lang="en-US" sz="1600" dirty="0" err="1"/>
              <a:t>osebni</a:t>
            </a:r>
            <a:r>
              <a:rPr lang="en-US" sz="1600" dirty="0"/>
              <a:t> </a:t>
            </a:r>
            <a:r>
              <a:rPr lang="en-US" sz="1600" dirty="0" err="1"/>
              <a:t>dosežkov</a:t>
            </a:r>
            <a:r>
              <a:rPr lang="en-US" sz="1600" dirty="0"/>
              <a:t> </a:t>
            </a:r>
            <a:r>
              <a:rPr lang="en-US" sz="1600" dirty="0" err="1"/>
              <a:t>po</a:t>
            </a:r>
            <a:r>
              <a:rPr lang="en-US" sz="1600" dirty="0"/>
              <a:t> </a:t>
            </a:r>
            <a:r>
              <a:rPr lang="en-US" sz="1600" dirty="0" err="1"/>
              <a:t>posameznih</a:t>
            </a:r>
            <a:r>
              <a:rPr lang="en-US" sz="1600" dirty="0"/>
              <a:t> </a:t>
            </a:r>
            <a:r>
              <a:rPr lang="en-US" sz="1600" dirty="0" err="1"/>
              <a:t>športnih</a:t>
            </a:r>
            <a:r>
              <a:rPr lang="en-US" sz="1600" dirty="0"/>
              <a:t>, na </a:t>
            </a:r>
            <a:r>
              <a:rPr lang="en-US" sz="1600" dirty="0" err="1"/>
              <a:t>osnovi</a:t>
            </a:r>
            <a:r>
              <a:rPr lang="en-US" sz="1600" dirty="0"/>
              <a:t> </a:t>
            </a:r>
            <a:r>
              <a:rPr lang="en-US" sz="1600" dirty="0" err="1"/>
              <a:t>razdalje</a:t>
            </a:r>
            <a:r>
              <a:rPr lang="en-US" sz="1600" dirty="0"/>
              <a:t>, </a:t>
            </a:r>
            <a:r>
              <a:rPr lang="en-US" sz="1600" dirty="0" err="1"/>
              <a:t>kolesarske</a:t>
            </a:r>
            <a:r>
              <a:rPr lang="en-US" sz="1600" dirty="0"/>
              <a:t> </a:t>
            </a:r>
            <a:r>
              <a:rPr lang="en-US" sz="1600" dirty="0" err="1"/>
              <a:t>moči</a:t>
            </a:r>
            <a:r>
              <a:rPr lang="en-US" sz="1600" dirty="0"/>
              <a:t> in </a:t>
            </a:r>
            <a:r>
              <a:rPr lang="en-US" sz="1600" dirty="0" err="1"/>
              <a:t>višine</a:t>
            </a:r>
            <a:r>
              <a:rPr lang="en-US" sz="1600" dirty="0" smtClean="0"/>
              <a:t>**</a:t>
            </a:r>
            <a:endParaRPr lang="sl-SI" sz="1600" dirty="0" smtClean="0"/>
          </a:p>
          <a:p>
            <a:r>
              <a:rPr lang="en-US" sz="1600" dirty="0" smtClean="0"/>
              <a:t>• </a:t>
            </a:r>
            <a:r>
              <a:rPr lang="sv-SE" sz="1600" dirty="0"/>
              <a:t>Primerjava osebnih dosežkov in vpogled v treninge ostalih uporabnikov </a:t>
            </a:r>
            <a:r>
              <a:rPr lang="sv-SE" sz="1600" dirty="0" smtClean="0"/>
              <a:t>Movescount</a:t>
            </a:r>
            <a:endParaRPr lang="sl-SI" sz="1600" dirty="0" smtClean="0"/>
          </a:p>
          <a:p>
            <a:r>
              <a:rPr lang="en-US" sz="1600" dirty="0" smtClean="0"/>
              <a:t>• </a:t>
            </a:r>
            <a:r>
              <a:rPr lang="en-US" sz="1600" dirty="0" err="1"/>
              <a:t>Merjenje</a:t>
            </a:r>
            <a:r>
              <a:rPr lang="en-US" sz="1600" dirty="0"/>
              <a:t> </a:t>
            </a:r>
            <a:r>
              <a:rPr lang="en-US" sz="1600" dirty="0" err="1"/>
              <a:t>dnevne</a:t>
            </a:r>
            <a:r>
              <a:rPr lang="en-US" sz="1600" dirty="0"/>
              <a:t> </a:t>
            </a:r>
            <a:r>
              <a:rPr lang="en-US" sz="1600" dirty="0" err="1"/>
              <a:t>aktivnosti</a:t>
            </a:r>
            <a:r>
              <a:rPr lang="en-US" sz="1600" dirty="0"/>
              <a:t> na </a:t>
            </a:r>
            <a:r>
              <a:rPr lang="en-US" sz="1600" dirty="0" err="1"/>
              <a:t>podlagi</a:t>
            </a:r>
            <a:r>
              <a:rPr lang="en-US" sz="1600" dirty="0"/>
              <a:t> </a:t>
            </a:r>
            <a:r>
              <a:rPr lang="en-US" sz="1600" dirty="0" err="1"/>
              <a:t>kalorij</a:t>
            </a:r>
            <a:r>
              <a:rPr lang="en-US" sz="1600" dirty="0"/>
              <a:t> in </a:t>
            </a:r>
            <a:r>
              <a:rPr lang="en-US" sz="1600" dirty="0" err="1"/>
              <a:t>korakov</a:t>
            </a:r>
            <a:endParaRPr lang="en-US" sz="1600" dirty="0"/>
          </a:p>
          <a:p>
            <a:r>
              <a:rPr lang="en-US" sz="1600" dirty="0"/>
              <a:t>• </a:t>
            </a:r>
            <a:r>
              <a:rPr lang="pl-PL" sz="1600" dirty="0" err="1"/>
              <a:t>Sinhronizacija</a:t>
            </a:r>
            <a:r>
              <a:rPr lang="pl-PL" sz="1600" dirty="0"/>
              <a:t> z </a:t>
            </a:r>
            <a:r>
              <a:rPr lang="pl-PL" sz="1600" dirty="0" err="1"/>
              <a:t>mobilnikom</a:t>
            </a:r>
            <a:r>
              <a:rPr lang="pl-PL" sz="1600" dirty="0"/>
              <a:t>, </a:t>
            </a:r>
            <a:r>
              <a:rPr lang="pl-PL" sz="1600" dirty="0" err="1"/>
              <a:t>prikaz</a:t>
            </a:r>
            <a:r>
              <a:rPr lang="pl-PL" sz="1600" dirty="0"/>
              <a:t> </a:t>
            </a:r>
            <a:r>
              <a:rPr lang="pl-PL" sz="1600" dirty="0" err="1"/>
              <a:t>obvestil</a:t>
            </a:r>
            <a:r>
              <a:rPr lang="pl-PL" sz="1600" dirty="0"/>
              <a:t>*** </a:t>
            </a:r>
            <a:endParaRPr lang="pl-PL" sz="1600" dirty="0" smtClean="0"/>
          </a:p>
          <a:p>
            <a:r>
              <a:rPr lang="en-US" sz="1600" dirty="0" smtClean="0"/>
              <a:t>• </a:t>
            </a:r>
            <a:r>
              <a:rPr lang="sl-SI" sz="1600" dirty="0" smtClean="0"/>
              <a:t>Prilagodljivi zasloni ure</a:t>
            </a:r>
            <a:endParaRPr lang="en-US" sz="1600" dirty="0"/>
          </a:p>
          <a:p>
            <a:endParaRPr lang="en-US" dirty="0"/>
          </a:p>
          <a:p>
            <a:r>
              <a:rPr lang="en-US" sz="1400" dirty="0" smtClean="0"/>
              <a:t>*</a:t>
            </a:r>
            <a:r>
              <a:rPr lang="sl-SI" sz="1400" dirty="0"/>
              <a:t>V</a:t>
            </a:r>
            <a:r>
              <a:rPr lang="en-US" sz="1400" dirty="0" smtClean="0"/>
              <a:t> </a:t>
            </a:r>
            <a:r>
              <a:rPr lang="en-US" sz="1400" dirty="0"/>
              <a:t>Suunto </a:t>
            </a:r>
            <a:r>
              <a:rPr lang="en-US" sz="1400" dirty="0" err="1"/>
              <a:t>Movescount</a:t>
            </a:r>
            <a:r>
              <a:rPr lang="en-US" sz="1400" dirty="0"/>
              <a:t> </a:t>
            </a:r>
            <a:r>
              <a:rPr lang="en-US" sz="1400" dirty="0" smtClean="0"/>
              <a:t>**</a:t>
            </a:r>
            <a:r>
              <a:rPr lang="sl-SI" sz="1400" dirty="0" smtClean="0"/>
              <a:t>Na voljo septembra 2016</a:t>
            </a:r>
            <a:r>
              <a:rPr lang="en-US" sz="1400" dirty="0" smtClean="0"/>
              <a:t>  ***</a:t>
            </a:r>
            <a:r>
              <a:rPr lang="sl-SI" sz="1400" dirty="0" smtClean="0"/>
              <a:t>Z mobilno aplikacijo </a:t>
            </a:r>
            <a:r>
              <a:rPr lang="sl-SI" sz="1400" dirty="0" err="1" smtClean="0"/>
              <a:t>Suunto</a:t>
            </a:r>
            <a:r>
              <a:rPr lang="sl-SI" sz="1400" dirty="0" smtClean="0"/>
              <a:t> </a:t>
            </a:r>
            <a:r>
              <a:rPr lang="sl-SI" sz="1400" dirty="0" err="1" smtClean="0"/>
              <a:t>Movescount</a:t>
            </a:r>
            <a:r>
              <a:rPr lang="sl-SI" sz="1400" dirty="0" smtClean="0"/>
              <a:t> za </a:t>
            </a:r>
            <a:r>
              <a:rPr lang="sl-SI" sz="1400" dirty="0" err="1" smtClean="0"/>
              <a:t>iOS</a:t>
            </a:r>
            <a:r>
              <a:rPr lang="sl-SI" sz="1400" dirty="0" smtClean="0"/>
              <a:t> in Android</a:t>
            </a:r>
            <a:r>
              <a:rPr lang="en-US" sz="1400" dirty="0" smtClean="0"/>
              <a:t> </a:t>
            </a:r>
            <a:endParaRPr lang="en-US" sz="1400" dirty="0"/>
          </a:p>
          <a:p>
            <a:r>
              <a:rPr lang="sl-SI" sz="1400" dirty="0" smtClean="0"/>
              <a:t>Fizične lastnosti</a:t>
            </a:r>
            <a:r>
              <a:rPr lang="en-US" sz="1400" dirty="0" smtClean="0"/>
              <a:t>: </a:t>
            </a:r>
            <a:r>
              <a:rPr lang="en-US" sz="1400" dirty="0"/>
              <a:t>100m (328ft) </a:t>
            </a:r>
            <a:r>
              <a:rPr lang="sl-SI" sz="1400" dirty="0" smtClean="0"/>
              <a:t>vodotesnosti</a:t>
            </a:r>
            <a:r>
              <a:rPr lang="en-US" sz="1400" dirty="0" smtClean="0"/>
              <a:t>, </a:t>
            </a:r>
            <a:r>
              <a:rPr lang="sl-SI" sz="1400" dirty="0" smtClean="0"/>
              <a:t>življenjska doba baterije 26h v trening načinu</a:t>
            </a:r>
            <a:r>
              <a:rPr lang="en-US" sz="1400" dirty="0" smtClean="0"/>
              <a:t>, </a:t>
            </a:r>
            <a:r>
              <a:rPr lang="sl-SI" sz="1400" dirty="0" smtClean="0"/>
              <a:t>pametna </a:t>
            </a:r>
            <a:r>
              <a:rPr lang="sl-SI" sz="1400" dirty="0" err="1" smtClean="0"/>
              <a:t>Bluetooth</a:t>
            </a:r>
            <a:r>
              <a:rPr lang="sl-SI" sz="1400" dirty="0" smtClean="0"/>
              <a:t> povezava</a:t>
            </a:r>
            <a:r>
              <a:rPr lang="en-US" sz="1400" dirty="0" smtClean="0"/>
              <a:t>,</a:t>
            </a:r>
            <a:r>
              <a:rPr lang="sl-SI" sz="1400" dirty="0" smtClean="0"/>
              <a:t>       nerjaveče jeklo Titan5</a:t>
            </a:r>
            <a:r>
              <a:rPr lang="en-US" sz="1400" dirty="0" smtClean="0"/>
              <a:t>, </a:t>
            </a:r>
            <a:r>
              <a:rPr lang="sl-SI" sz="1400" dirty="0" smtClean="0"/>
              <a:t>s</a:t>
            </a:r>
            <a:r>
              <a:rPr lang="en-US" sz="1400" dirty="0" smtClean="0"/>
              <a:t>a</a:t>
            </a:r>
            <a:r>
              <a:rPr lang="sl-SI" sz="1400" dirty="0" err="1" smtClean="0"/>
              <a:t>firno</a:t>
            </a:r>
            <a:r>
              <a:rPr lang="sl-SI" sz="1400" dirty="0" smtClean="0"/>
              <a:t> steklo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0839" y="2681979"/>
            <a:ext cx="1482660" cy="20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00" y="786213"/>
            <a:ext cx="10972800" cy="55593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sz="3100" b="1" dirty="0" smtClean="0"/>
              <a:t>GLAVNE LASTNOSTI SUUNTO SPARTAN ULTRA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sl-SI" b="1" dirty="0" smtClean="0"/>
              <a:t>PRIPRAVLJEN NA AVANTURO</a:t>
            </a:r>
            <a:endParaRPr lang="en-US" b="1" dirty="0"/>
          </a:p>
          <a:p>
            <a:r>
              <a:rPr lang="en-US" sz="1900" dirty="0"/>
              <a:t>• </a:t>
            </a:r>
            <a:r>
              <a:rPr lang="sl-SI" sz="1900" dirty="0" smtClean="0"/>
              <a:t>Vodotesnost do 100m</a:t>
            </a:r>
            <a:endParaRPr lang="en-US" sz="1900" dirty="0"/>
          </a:p>
          <a:p>
            <a:r>
              <a:rPr lang="en-US" sz="1900" dirty="0"/>
              <a:t>• </a:t>
            </a:r>
            <a:r>
              <a:rPr lang="sl-SI" sz="1900" dirty="0" smtClean="0"/>
              <a:t>Življenjska doba baterija 18h, pri polni moči, z GPS zapisom vsako sekundo in najboljšo GPS natančnostjo </a:t>
            </a:r>
            <a:endParaRPr lang="en-US" sz="1900" dirty="0"/>
          </a:p>
          <a:p>
            <a:r>
              <a:rPr lang="en-US" sz="1900" dirty="0"/>
              <a:t>• </a:t>
            </a:r>
            <a:r>
              <a:rPr lang="sl-SI" sz="1900" dirty="0" smtClean="0"/>
              <a:t>Življenjska doba baterija 26h, pri varčevanju z energijo, GPS zapisom vsako sekundo in dobro GPS natančnostjo</a:t>
            </a:r>
            <a:endParaRPr lang="en-US" sz="1900" dirty="0"/>
          </a:p>
          <a:p>
            <a:r>
              <a:rPr lang="en-US" sz="1900" dirty="0"/>
              <a:t>• </a:t>
            </a:r>
            <a:r>
              <a:rPr lang="sl-SI" sz="1900" dirty="0" smtClean="0"/>
              <a:t>Barvni zaslon, občutljiv na dotik, </a:t>
            </a:r>
            <a:r>
              <a:rPr lang="sl-SI" sz="1900" dirty="0"/>
              <a:t>s</a:t>
            </a:r>
            <a:r>
              <a:rPr lang="sl-SI" sz="1900" dirty="0" smtClean="0"/>
              <a:t> tremi gumbi</a:t>
            </a:r>
            <a:endParaRPr lang="en-US" sz="1900" dirty="0"/>
          </a:p>
          <a:p>
            <a:r>
              <a:rPr lang="en-US" sz="1900" dirty="0"/>
              <a:t>• </a:t>
            </a:r>
            <a:r>
              <a:rPr lang="sl-SI" sz="1900" dirty="0" smtClean="0"/>
              <a:t>Sledenje in navigacija poti po točkah, ter sledenje s tehnologijo GPS/GLONASS</a:t>
            </a:r>
            <a:endParaRPr lang="en-US" sz="1900" dirty="0"/>
          </a:p>
          <a:p>
            <a:r>
              <a:rPr lang="en-US" sz="1900" dirty="0"/>
              <a:t>• </a:t>
            </a:r>
            <a:r>
              <a:rPr lang="en-US" sz="1900" dirty="0" err="1" smtClean="0"/>
              <a:t>FusedAlti</a:t>
            </a:r>
            <a:r>
              <a:rPr lang="en-US" sz="1900" dirty="0" smtClean="0"/>
              <a:t>™ </a:t>
            </a:r>
            <a:r>
              <a:rPr lang="sl-SI" sz="1900" dirty="0" smtClean="0"/>
              <a:t>združevanje GPS-a in </a:t>
            </a:r>
            <a:r>
              <a:rPr lang="sl-SI" sz="1900" dirty="0" err="1" smtClean="0"/>
              <a:t>barometrične</a:t>
            </a:r>
            <a:r>
              <a:rPr lang="sl-SI" sz="1900" dirty="0" smtClean="0"/>
              <a:t> višine za najbolj za natančne podatke o višini</a:t>
            </a:r>
            <a:r>
              <a:rPr lang="en-US" sz="1900" dirty="0" smtClean="0"/>
              <a:t> </a:t>
            </a:r>
            <a:endParaRPr lang="en-US" sz="1900" dirty="0"/>
          </a:p>
          <a:p>
            <a:r>
              <a:rPr lang="en-US" sz="1900" dirty="0"/>
              <a:t>• </a:t>
            </a:r>
            <a:r>
              <a:rPr lang="sl-SI" sz="1900" dirty="0" smtClean="0"/>
              <a:t>Kompas z digitalno kompenzacijo naklona</a:t>
            </a:r>
            <a:endParaRPr lang="en-US" sz="1900" dirty="0"/>
          </a:p>
          <a:p>
            <a:endParaRPr lang="en-US" dirty="0"/>
          </a:p>
          <a:p>
            <a:pPr marL="0" indent="0">
              <a:buNone/>
            </a:pPr>
            <a:r>
              <a:rPr lang="sl-SI" b="1" dirty="0" smtClean="0"/>
              <a:t>SPECIFIČNE ŠPORTNE FUNKCIJE</a:t>
            </a:r>
            <a:endParaRPr lang="en-US" b="1" dirty="0"/>
          </a:p>
          <a:p>
            <a:r>
              <a:rPr lang="en-US" sz="1900" dirty="0"/>
              <a:t>• </a:t>
            </a:r>
            <a:r>
              <a:rPr lang="sl-SI" sz="1900" dirty="0" smtClean="0"/>
              <a:t>Merjenje srčnega utripa s kalorijami in največjim efektom treninga (</a:t>
            </a:r>
            <a:r>
              <a:rPr lang="sl-SI" sz="1900" dirty="0" err="1" smtClean="0"/>
              <a:t>PTE</a:t>
            </a:r>
            <a:r>
              <a:rPr lang="sl-SI" sz="1900" dirty="0" smtClean="0"/>
              <a:t>)</a:t>
            </a:r>
            <a:endParaRPr lang="en-US" sz="1900" dirty="0"/>
          </a:p>
          <a:p>
            <a:r>
              <a:rPr lang="en-US" sz="1900" dirty="0"/>
              <a:t>• </a:t>
            </a:r>
            <a:r>
              <a:rPr lang="sl-SI" sz="1900" dirty="0" smtClean="0"/>
              <a:t>Tehnologija Suunto </a:t>
            </a:r>
            <a:r>
              <a:rPr lang="sl-SI" sz="1900" dirty="0" err="1" smtClean="0"/>
              <a:t>FusedSpeed</a:t>
            </a:r>
            <a:r>
              <a:rPr lang="sl-SI" sz="1900" dirty="0" smtClean="0"/>
              <a:t> za natančno meritev tempa in kadence</a:t>
            </a:r>
            <a:endParaRPr lang="en-US" sz="1900" dirty="0"/>
          </a:p>
          <a:p>
            <a:r>
              <a:rPr lang="en-US" sz="1900" dirty="0"/>
              <a:t>• </a:t>
            </a:r>
            <a:r>
              <a:rPr lang="sl-SI" sz="1900" dirty="0" smtClean="0"/>
              <a:t>Podpora za več kot 80 športov s funkcijo tekme, treninga in intervalov</a:t>
            </a:r>
          </a:p>
          <a:p>
            <a:endParaRPr lang="en-US" sz="1900" dirty="0"/>
          </a:p>
          <a:p>
            <a:r>
              <a:rPr lang="en-US" sz="1900" dirty="0"/>
              <a:t>• </a:t>
            </a:r>
            <a:r>
              <a:rPr lang="sl-SI" sz="1900" dirty="0" smtClean="0"/>
              <a:t>Triatlon in več-športni način (sprememba športa na poti)</a:t>
            </a:r>
            <a:endParaRPr lang="en-US" sz="1900" dirty="0"/>
          </a:p>
          <a:p>
            <a:r>
              <a:rPr lang="en-US" sz="1900" dirty="0"/>
              <a:t>• </a:t>
            </a:r>
            <a:r>
              <a:rPr lang="sl-SI" sz="1900" dirty="0" smtClean="0"/>
              <a:t>Tek: tabela krogov s tempom in srčnim utripom v realnem času</a:t>
            </a:r>
            <a:endParaRPr lang="en-US" sz="1900" dirty="0"/>
          </a:p>
          <a:p>
            <a:r>
              <a:rPr lang="en-US" sz="1900" dirty="0"/>
              <a:t>• </a:t>
            </a:r>
            <a:r>
              <a:rPr lang="sl-SI" sz="1900" dirty="0" smtClean="0"/>
              <a:t>Združljivost s tekaškim senzorjem za moč </a:t>
            </a:r>
            <a:r>
              <a:rPr lang="sl-SI" sz="1900" dirty="0" err="1" smtClean="0"/>
              <a:t>Stryd</a:t>
            </a:r>
            <a:endParaRPr lang="en-US" sz="1900" dirty="0"/>
          </a:p>
          <a:p>
            <a:r>
              <a:rPr lang="en-US" sz="1900" dirty="0"/>
              <a:t>• </a:t>
            </a:r>
            <a:r>
              <a:rPr lang="sl-SI" sz="1900" dirty="0" smtClean="0"/>
              <a:t>Kolesarjenje: tabela krogov s srčnim utripom, močjo in hitrostjo v realnem času</a:t>
            </a:r>
            <a:endParaRPr lang="en-US" sz="1900" dirty="0"/>
          </a:p>
          <a:p>
            <a:r>
              <a:rPr lang="en-US" sz="1900" dirty="0"/>
              <a:t>• </a:t>
            </a:r>
            <a:r>
              <a:rPr lang="sl-SI" sz="1900" dirty="0" smtClean="0"/>
              <a:t>Združljivost s kolesarskim senzorjem in BLE senzorji za merjenje moči</a:t>
            </a:r>
            <a:endParaRPr lang="en-US" sz="1900" dirty="0"/>
          </a:p>
          <a:p>
            <a:r>
              <a:rPr lang="en-US" sz="1900" dirty="0" smtClean="0"/>
              <a:t>• </a:t>
            </a:r>
            <a:r>
              <a:rPr lang="sl-SI" sz="1900" dirty="0" smtClean="0"/>
              <a:t>Spremljanje plavanja v bazenu in na prostem: samodejni intervali in srčni utrip (opcija)</a:t>
            </a:r>
            <a:endParaRPr lang="en-US" sz="1900" dirty="0"/>
          </a:p>
          <a:p>
            <a:endParaRPr lang="en-US" sz="1900" dirty="0"/>
          </a:p>
          <a:p>
            <a:r>
              <a:rPr lang="en-US" sz="1900" dirty="0" smtClean="0"/>
              <a:t>• </a:t>
            </a:r>
            <a:r>
              <a:rPr lang="sl-SI" sz="1900" dirty="0" smtClean="0"/>
              <a:t>Prikaz obremenitve z mesečnimi vsotami in dnevnikom za posamezne treninge</a:t>
            </a:r>
            <a:r>
              <a:rPr lang="en-US" sz="1900" dirty="0" smtClean="0"/>
              <a:t>* </a:t>
            </a:r>
          </a:p>
          <a:p>
            <a:r>
              <a:rPr lang="en-US" sz="1900" dirty="0" smtClean="0"/>
              <a:t>• </a:t>
            </a:r>
            <a:r>
              <a:rPr lang="sl-SI" sz="1900" dirty="0" smtClean="0"/>
              <a:t>Plan počitka in okrevanja, ki sledi po tekmi ali napornem treningu, </a:t>
            </a:r>
          </a:p>
          <a:p>
            <a:r>
              <a:rPr lang="en-US" sz="1900" dirty="0" smtClean="0"/>
              <a:t>• </a:t>
            </a:r>
            <a:r>
              <a:rPr lang="sl-SI" sz="1900" dirty="0" smtClean="0"/>
              <a:t>Čas okrevanja in analiza gibanja*, za še natančnejše spremljanje vašega okrevanja</a:t>
            </a:r>
            <a:endParaRPr lang="en-US" sz="1900" dirty="0" smtClean="0"/>
          </a:p>
          <a:p>
            <a:r>
              <a:rPr lang="en-US" sz="1900" dirty="0" smtClean="0"/>
              <a:t>•</a:t>
            </a:r>
            <a:r>
              <a:rPr lang="sl-SI" sz="1900" dirty="0" smtClean="0"/>
              <a:t> Osebni najboljši dosežki po športu na osnovi razdalje, kolesarske moči in višine</a:t>
            </a:r>
            <a:endParaRPr lang="en-US" sz="1900" dirty="0"/>
          </a:p>
          <a:p>
            <a:r>
              <a:rPr lang="en-US" sz="1900" dirty="0"/>
              <a:t>• </a:t>
            </a:r>
            <a:r>
              <a:rPr lang="sl-SI" sz="1900" dirty="0" smtClean="0"/>
              <a:t>Orodja za planiranje treningov</a:t>
            </a:r>
            <a:r>
              <a:rPr lang="en-US" sz="1900" dirty="0" smtClean="0"/>
              <a:t>**</a:t>
            </a:r>
            <a:endParaRPr lang="en-US" sz="19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725" y="2065877"/>
            <a:ext cx="1124075" cy="421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5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00" y="880217"/>
            <a:ext cx="10972800" cy="5465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 smtClean="0"/>
              <a:t>GLAVNE LASTNOSTI SUUNTO </a:t>
            </a:r>
            <a:r>
              <a:rPr lang="sl-SI" b="1" dirty="0" err="1" smtClean="0"/>
              <a:t>SPARTAN</a:t>
            </a:r>
            <a:r>
              <a:rPr lang="sl-SI" b="1" dirty="0" smtClean="0"/>
              <a:t> ULTRA</a:t>
            </a:r>
          </a:p>
          <a:p>
            <a:pPr marL="0" indent="0">
              <a:buNone/>
            </a:pPr>
            <a:r>
              <a:rPr lang="sl-SI" b="1" dirty="0" smtClean="0"/>
              <a:t> </a:t>
            </a:r>
          </a:p>
          <a:p>
            <a:pPr marL="0" indent="0">
              <a:buNone/>
            </a:pPr>
            <a:r>
              <a:rPr lang="sl-SI" sz="1600" b="1" dirty="0" smtClean="0"/>
              <a:t>SKUPNOST</a:t>
            </a:r>
          </a:p>
          <a:p>
            <a:r>
              <a:rPr lang="sl-SI" sz="1600" dirty="0" smtClean="0"/>
              <a:t>• Primerjava osebnih dosežkov in vpogled v treninge podobne skupine uporabnikov***</a:t>
            </a:r>
          </a:p>
          <a:p>
            <a:r>
              <a:rPr lang="sl-SI" sz="1600" dirty="0" smtClean="0"/>
              <a:t>• Treniranje in primerjava med uporabniki</a:t>
            </a:r>
          </a:p>
          <a:p>
            <a:r>
              <a:rPr lang="sl-SI" sz="1600" dirty="0" smtClean="0"/>
              <a:t>• Odkrijte nove poti s pomočjo toplotnih zemljevidov in planirajte lastne poti*, prenos na uro in navigacija</a:t>
            </a:r>
          </a:p>
          <a:p>
            <a:endParaRPr lang="sl-SI" sz="1600" b="1" dirty="0" smtClean="0"/>
          </a:p>
          <a:p>
            <a:pPr marL="0" indent="0">
              <a:buNone/>
            </a:pPr>
            <a:r>
              <a:rPr lang="sl-SI" sz="1600" b="1" dirty="0" smtClean="0"/>
              <a:t>DNEVNA UPORABA IN POVEZLJIVOST</a:t>
            </a:r>
          </a:p>
          <a:p>
            <a:r>
              <a:rPr lang="sl-SI" sz="1600" dirty="0" smtClean="0"/>
              <a:t>• Prilagodljivi zasloni ure</a:t>
            </a:r>
          </a:p>
          <a:p>
            <a:r>
              <a:rPr lang="sl-SI" sz="1600" dirty="0" smtClean="0"/>
              <a:t>• Merjenje aktivnosti 24/7 s koraki in kalorijami</a:t>
            </a:r>
          </a:p>
          <a:p>
            <a:r>
              <a:rPr lang="sl-SI" sz="1600" dirty="0" smtClean="0"/>
              <a:t>• Planiranje treninga kadarkoli, stik z obvestili </a:t>
            </a:r>
          </a:p>
          <a:p>
            <a:r>
              <a:rPr lang="sl-SI" sz="1600" dirty="0" smtClean="0"/>
              <a:t>• Jeziki: EN, </a:t>
            </a:r>
            <a:r>
              <a:rPr lang="sl-SI" sz="1600" dirty="0" err="1" smtClean="0"/>
              <a:t>CS</a:t>
            </a:r>
            <a:r>
              <a:rPr lang="sl-SI" sz="1600" dirty="0" smtClean="0"/>
              <a:t>, DA, DE, ES, FI, </a:t>
            </a:r>
            <a:r>
              <a:rPr lang="sl-SI" sz="1600" dirty="0" err="1" smtClean="0"/>
              <a:t>FR</a:t>
            </a:r>
            <a:r>
              <a:rPr lang="sl-SI" sz="1600" dirty="0" smtClean="0"/>
              <a:t>, IT, JA, KO, </a:t>
            </a:r>
            <a:r>
              <a:rPr lang="sl-SI" sz="1600" dirty="0" err="1" smtClean="0"/>
              <a:t>NL</a:t>
            </a:r>
            <a:r>
              <a:rPr lang="sl-SI" sz="1600" dirty="0" smtClean="0"/>
              <a:t>, NO, </a:t>
            </a:r>
            <a:r>
              <a:rPr lang="sl-SI" sz="1600" dirty="0" err="1" smtClean="0"/>
              <a:t>PL</a:t>
            </a:r>
            <a:r>
              <a:rPr lang="sl-SI" sz="1600" dirty="0" smtClean="0"/>
              <a:t>, </a:t>
            </a:r>
            <a:r>
              <a:rPr lang="sl-SI" sz="1600" dirty="0" err="1" smtClean="0"/>
              <a:t>PT</a:t>
            </a:r>
            <a:r>
              <a:rPr lang="sl-SI" sz="1600" dirty="0" smtClean="0"/>
              <a:t>, </a:t>
            </a:r>
            <a:r>
              <a:rPr lang="sl-SI" sz="1600" dirty="0" err="1" smtClean="0"/>
              <a:t>RU</a:t>
            </a:r>
            <a:r>
              <a:rPr lang="sl-SI" sz="1600" dirty="0" smtClean="0"/>
              <a:t>, SV, ZH </a:t>
            </a:r>
          </a:p>
          <a:p>
            <a:r>
              <a:rPr lang="sl-SI" sz="1600" dirty="0" smtClean="0"/>
              <a:t>• Suunto </a:t>
            </a:r>
            <a:r>
              <a:rPr lang="sl-SI" sz="1600" dirty="0" err="1" smtClean="0"/>
              <a:t>Spartan</a:t>
            </a:r>
            <a:r>
              <a:rPr lang="sl-SI" sz="1600" dirty="0" smtClean="0"/>
              <a:t> ure so združljive z pametno </a:t>
            </a:r>
            <a:r>
              <a:rPr lang="sl-SI" sz="1600" dirty="0" err="1" smtClean="0"/>
              <a:t>Bluetooth</a:t>
            </a:r>
            <a:r>
              <a:rPr lang="sl-SI" sz="1600" dirty="0" smtClean="0"/>
              <a:t> povezavo, niso združljive z </a:t>
            </a:r>
            <a:r>
              <a:rPr lang="sl-SI" sz="1600" dirty="0" err="1" smtClean="0"/>
              <a:t>ANT</a:t>
            </a:r>
            <a:r>
              <a:rPr lang="sl-SI" sz="1600" dirty="0" smtClean="0"/>
              <a:t>+™ </a:t>
            </a:r>
          </a:p>
          <a:p>
            <a:endParaRPr lang="sl-SI" sz="1600" dirty="0" smtClean="0"/>
          </a:p>
          <a:p>
            <a:pPr marL="0" indent="0">
              <a:buNone/>
            </a:pPr>
            <a:r>
              <a:rPr lang="sl-SI" sz="1600" b="1" dirty="0" smtClean="0"/>
              <a:t>OBOGATITE, DOŽIVITE IN DELITE </a:t>
            </a:r>
          </a:p>
          <a:p>
            <a:r>
              <a:rPr lang="sl-SI" sz="1600" dirty="0" smtClean="0"/>
              <a:t>• Fotografirajte se med treningom in pokažite vašo trenutno hitrost, razdaljo in več*** </a:t>
            </a:r>
          </a:p>
          <a:p>
            <a:r>
              <a:rPr lang="sl-SI" sz="1600" dirty="0" smtClean="0"/>
              <a:t>• Ustvarite Suunto film, s 3D zemljevidom, ključnimi podatki treninga in slikami*** </a:t>
            </a:r>
          </a:p>
          <a:p>
            <a:r>
              <a:rPr lang="sl-SI" sz="1600" dirty="0" smtClean="0"/>
              <a:t>• Delite vaša doživetja na družabna omrežja* </a:t>
            </a:r>
          </a:p>
          <a:p>
            <a:r>
              <a:rPr lang="sl-SI" sz="1600" dirty="0" smtClean="0"/>
              <a:t>• Sledite avanturam svojih prijateljev preko aplikacije Suunto </a:t>
            </a:r>
            <a:r>
              <a:rPr lang="sl-SI" sz="1600" dirty="0" err="1" smtClean="0"/>
              <a:t>Movescount</a:t>
            </a:r>
            <a:r>
              <a:rPr lang="sl-SI" sz="1600" dirty="0" smtClean="0"/>
              <a:t>* </a:t>
            </a:r>
          </a:p>
          <a:p>
            <a:endParaRPr lang="sl-SI" sz="1600" dirty="0" smtClean="0"/>
          </a:p>
          <a:p>
            <a:r>
              <a:rPr lang="sl-SI" sz="1600" dirty="0" smtClean="0"/>
              <a:t>* v Suunto </a:t>
            </a:r>
            <a:r>
              <a:rPr lang="sl-SI" sz="1600" dirty="0" err="1" smtClean="0"/>
              <a:t>Movescount</a:t>
            </a:r>
            <a:r>
              <a:rPr lang="sl-SI" sz="1600" dirty="0" smtClean="0"/>
              <a:t> </a:t>
            </a:r>
          </a:p>
          <a:p>
            <a:r>
              <a:rPr lang="sl-SI" sz="1600" dirty="0" smtClean="0"/>
              <a:t>** na voljo septembra 2016 </a:t>
            </a:r>
          </a:p>
          <a:p>
            <a:r>
              <a:rPr lang="sl-SI" sz="1600" dirty="0" smtClean="0"/>
              <a:t>*** z mobilno aplikacijo Suunto </a:t>
            </a:r>
            <a:r>
              <a:rPr lang="sl-SI" sz="1600" dirty="0" err="1" smtClean="0"/>
              <a:t>Movescount</a:t>
            </a:r>
            <a:r>
              <a:rPr lang="sl-SI" sz="1600" dirty="0" smtClean="0"/>
              <a:t> za </a:t>
            </a:r>
            <a:r>
              <a:rPr lang="sl-SI" sz="1600" dirty="0" err="1" smtClean="0"/>
              <a:t>iOS</a:t>
            </a:r>
            <a:r>
              <a:rPr lang="sl-SI" sz="1600" dirty="0" smtClean="0"/>
              <a:t> in Android</a:t>
            </a:r>
            <a:endParaRPr lang="sl-SI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005" y="1019596"/>
            <a:ext cx="1383099" cy="518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7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uunto">
  <a:themeElements>
    <a:clrScheme name="Suunt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A8C46"/>
      </a:accent1>
      <a:accent2>
        <a:srgbClr val="1E3C78"/>
      </a:accent2>
      <a:accent3>
        <a:srgbClr val="E12828"/>
      </a:accent3>
      <a:accent4>
        <a:srgbClr val="BED246"/>
      </a:accent4>
      <a:accent5>
        <a:srgbClr val="288296"/>
      </a:accent5>
      <a:accent6>
        <a:srgbClr val="F06E6E"/>
      </a:accent6>
      <a:hlink>
        <a:srgbClr val="0000FF"/>
      </a:hlink>
      <a:folHlink>
        <a:srgbClr val="0000FF"/>
      </a:folHlink>
    </a:clrScheme>
    <a:fontScheme name="Suun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uunto">
  <a:themeElements>
    <a:clrScheme name="Suunt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A8C46"/>
      </a:accent1>
      <a:accent2>
        <a:srgbClr val="1E3C78"/>
      </a:accent2>
      <a:accent3>
        <a:srgbClr val="E12828"/>
      </a:accent3>
      <a:accent4>
        <a:srgbClr val="BED246"/>
      </a:accent4>
      <a:accent5>
        <a:srgbClr val="288296"/>
      </a:accent5>
      <a:accent6>
        <a:srgbClr val="F06E6E"/>
      </a:accent6>
      <a:hlink>
        <a:srgbClr val="0000FF"/>
      </a:hlink>
      <a:folHlink>
        <a:srgbClr val="0000FF"/>
      </a:folHlink>
    </a:clrScheme>
    <a:fontScheme name="Suun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Suunto">
  <a:themeElements>
    <a:clrScheme name="Suunt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A8C46"/>
      </a:accent1>
      <a:accent2>
        <a:srgbClr val="1E3C78"/>
      </a:accent2>
      <a:accent3>
        <a:srgbClr val="E12828"/>
      </a:accent3>
      <a:accent4>
        <a:srgbClr val="BED246"/>
      </a:accent4>
      <a:accent5>
        <a:srgbClr val="288296"/>
      </a:accent5>
      <a:accent6>
        <a:srgbClr val="F06E6E"/>
      </a:accent6>
      <a:hlink>
        <a:srgbClr val="0000FF"/>
      </a:hlink>
      <a:folHlink>
        <a:srgbClr val="0000FF"/>
      </a:folHlink>
    </a:clrScheme>
    <a:fontScheme name="Suun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uunto document" ma:contentTypeID="0x01010036C891F21F09794D945725C99E7EE39C001746017579360A44AE480D97AE25FE44" ma:contentTypeVersion="67" ma:contentTypeDescription="" ma:contentTypeScope="" ma:versionID="08fa55a6f5fd3f43c896082593a0360e">
  <xsd:schema xmlns:xsd="http://www.w3.org/2001/XMLSchema" xmlns:xs="http://www.w3.org/2001/XMLSchema" xmlns:p="http://schemas.microsoft.com/office/2006/metadata/properties" xmlns:ns2="8B2F0876-FEE3-4340-A29E-E07036AA76FF" xmlns:ns3="adf4f732-c6bf-4ad0-8b05-ead493182ca3" xmlns:ns4="http://schemas.microsoft.com/sharepoint/v4" targetNamespace="http://schemas.microsoft.com/office/2006/metadata/properties" ma:root="true" ma:fieldsID="a7040bad23b1bebda32eccafc03c52ab" ns2:_="" ns3:_="" ns4:_="">
    <xsd:import namespace="8B2F0876-FEE3-4340-A29E-E07036AA76FF"/>
    <xsd:import namespace="adf4f732-c6bf-4ad0-8b05-ead493182ca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Report_x0020_Status" minOccurs="0"/>
                <xsd:element ref="ns2:Report_x0020_Title" minOccurs="0"/>
                <xsd:element ref="ns3:lc7393fa17bf4dba985a71b400ee9b3a" minOccurs="0"/>
                <xsd:element ref="ns3:TaxCatchAll" minOccurs="0"/>
                <xsd:element ref="ns3:TaxCatchAllLabel" minOccurs="0"/>
                <xsd:element ref="ns3:gb0c7262b63248f8a6e93de34667d55f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2F0876-FEE3-4340-A29E-E07036AA76FF" elementFormDefault="qualified">
    <xsd:import namespace="http://schemas.microsoft.com/office/2006/documentManagement/types"/>
    <xsd:import namespace="http://schemas.microsoft.com/office/infopath/2007/PartnerControls"/>
    <xsd:element name="Report_x0020_Status" ma:index="2" nillable="true" ma:displayName="Report Status" ma:internalName="Report_x0020_Status" ma:readOnly="false">
      <xsd:simpleType>
        <xsd:restriction base="dms:Text"/>
      </xsd:simpleType>
    </xsd:element>
    <xsd:element name="Report_x0020_Title" ma:index="3" nillable="true" ma:displayName="Report Title" ma:internalName="Report_x0020_Title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f4f732-c6bf-4ad0-8b05-ead493182ca3" elementFormDefault="qualified">
    <xsd:import namespace="http://schemas.microsoft.com/office/2006/documentManagement/types"/>
    <xsd:import namespace="http://schemas.microsoft.com/office/infopath/2007/PartnerControls"/>
    <xsd:element name="lc7393fa17bf4dba985a71b400ee9b3a" ma:index="8" nillable="true" ma:taxonomy="true" ma:internalName="lc7393fa17bf4dba985a71b400ee9b3a" ma:taxonomyFieldName="Process" ma:displayName="Process" ma:readOnly="false" ma:default="" ma:fieldId="{5c7393fa-17bf-4dba-985a-71b400ee9b3a}" ma:sspId="e2f31518-d4f1-4154-abf0-3567e69b8ab8" ma:termSetId="ddf9b4bf-7e85-4e70-86cd-677b70507d8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8837d871-57fc-4186-842b-5ff8d7fbb01b}" ma:internalName="TaxCatchAll" ma:showField="CatchAllData" ma:web="4a0347bc-743f-4139-8e02-f0a8de995d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8837d871-57fc-4186-842b-5ff8d7fbb01b}" ma:internalName="TaxCatchAllLabel" ma:readOnly="true" ma:showField="CatchAllDataLabel" ma:web="4a0347bc-743f-4139-8e02-f0a8de995d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b0c7262b63248f8a6e93de34667d55f" ma:index="12" nillable="true" ma:taxonomy="true" ma:internalName="gb0c7262b63248f8a6e93de34667d55f" ma:taxonomyFieldName="Information_x0020_type" ma:displayName="Information type" ma:readOnly="false" ma:default="" ma:fieldId="{0b0c7262-b632-48f8-a6e9-3de34667d55f}" ma:sspId="e2f31518-d4f1-4154-abf0-3567e69b8ab8" ma:termSetId="bcfb6f8c-357f-4b1b-80f1-24a35b66663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SharedContentType xmlns="Microsoft.SharePoint.Taxonomy.ContentTypeSync" SourceId="e2f31518-d4f1-4154-abf0-3567e69b8ab8" ContentTypeId="0x01010036C891F21F09794D945725C99E7EE39C" PreviousValue="false"/>
</file>

<file path=customXml/item5.xml><?xml version="1.0" encoding="utf-8"?>
<?mso-contentType ?>
<customXsn xmlns="http://schemas.microsoft.com/office/2006/metadata/customXsn">
  <xsnLocation>http://satama/_cts/Suunto document/Suunto document.dotx</xsnLocation>
  <cached>True</cached>
  <openByDefault>False</openByDefault>
  <xsnScope>http://satama</xsnScope>
</customXsn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f4f732-c6bf-4ad0-8b05-ead493182ca3"/>
    <gb0c7262b63248f8a6e93de34667d55f xmlns="adf4f732-c6bf-4ad0-8b05-ead493182ca3">
      <Terms xmlns="http://schemas.microsoft.com/office/infopath/2007/PartnerControls"/>
    </gb0c7262b63248f8a6e93de34667d55f>
    <lc7393fa17bf4dba985a71b400ee9b3a xmlns="adf4f732-c6bf-4ad0-8b05-ead493182ca3">
      <Terms xmlns="http://schemas.microsoft.com/office/infopath/2007/PartnerControls"/>
    </lc7393fa17bf4dba985a71b400ee9b3a>
    <_dlc_DocId xmlns="adf4f732-c6bf-4ad0-8b05-ead493182ca3">SD4000-39-555</_dlc_DocId>
    <_dlc_DocIdUrl xmlns="adf4f732-c6bf-4ad0-8b05-ead493182ca3">
      <Url>http://satama/management/businessplanning/steering/_layouts/DocIdRedir.aspx?ID=SD4000-39-555</Url>
      <Description>SD4000-39-555</Description>
    </_dlc_DocIdUrl>
    <Report_x0020_Status xmlns="8B2F0876-FEE3-4340-A29E-E07036AA76FF">Good draft: Sami, Peter, Tommi OK</Report_x0020_Status>
    <IconOverlay xmlns="http://schemas.microsoft.com/sharepoint/v4" xsi:nil="true"/>
    <Report_x0020_Title xmlns="8B2F0876-FEE3-4340-A29E-E07036AA76FF" xsi:nil="true"/>
  </documentManagement>
</p:properties>
</file>

<file path=customXml/itemProps1.xml><?xml version="1.0" encoding="utf-8"?>
<ds:datastoreItem xmlns:ds="http://schemas.openxmlformats.org/officeDocument/2006/customXml" ds:itemID="{28733657-C4EB-4B4A-B4C2-DB5901DFB5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2F0876-FEE3-4340-A29E-E07036AA76FF"/>
    <ds:schemaRef ds:uri="adf4f732-c6bf-4ad0-8b05-ead493182ca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233CAB-0722-43D5-8531-808796DB5E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FF4982-1D42-4D7E-A6A7-B3F7148FA52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6E15F4C-332E-476A-A235-81E9FC7744FD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353E57E9-47C4-413B-B48B-BE39AA9B65C6}">
  <ds:schemaRefs>
    <ds:schemaRef ds:uri="http://schemas.microsoft.com/office/2006/metadata/customXsn"/>
  </ds:schemaRefs>
</ds:datastoreItem>
</file>

<file path=customXml/itemProps6.xml><?xml version="1.0" encoding="utf-8"?>
<ds:datastoreItem xmlns:ds="http://schemas.openxmlformats.org/officeDocument/2006/customXml" ds:itemID="{FB338650-4037-46AA-93D7-CE3934C64C60}">
  <ds:schemaRefs>
    <ds:schemaRef ds:uri="http://schemas.microsoft.com/sharepoint/v4"/>
    <ds:schemaRef ds:uri="http://schemas.microsoft.com/office/2006/documentManagement/types"/>
    <ds:schemaRef ds:uri="8B2F0876-FEE3-4340-A29E-E07036AA76FF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adf4f732-c6bf-4ad0-8b05-ead493182ca3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34833</TotalTime>
  <Words>962</Words>
  <Application>Microsoft Office PowerPoint</Application>
  <PresentationFormat>Widescreen</PresentationFormat>
  <Paragraphs>86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Helvetica Light</vt:lpstr>
      <vt:lpstr>Suunto</vt:lpstr>
      <vt:lpstr>1_Suunto</vt:lpstr>
      <vt:lpstr>4_Suunto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Amer Sports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BudgetingBrief Deck 2016</dc:title>
  <dc:creator>Pekkarinen, Maria</dc:creator>
  <cp:lastModifiedBy>Krizaj, Miha</cp:lastModifiedBy>
  <cp:revision>1620</cp:revision>
  <cp:lastPrinted>2015-09-14T06:18:49Z</cp:lastPrinted>
  <dcterms:created xsi:type="dcterms:W3CDTF">2014-10-02T10:18:13Z</dcterms:created>
  <dcterms:modified xsi:type="dcterms:W3CDTF">2016-08-11T12:44:44Z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0x01010036C891F21F09794D945725C99E7EE39C001746017579360A44AE480D97AE25FE44</vt:lpwstr>
  </property>
  <property fmtid="{D5CDD505-2E9C-101B-9397-08002B2CF9AE}" pid="3" name="_dlc_DocIdItemGuid">
    <vt:lpwstr>1abc074c-923f-44f6-8c16-d897092975c0</vt:lpwstr>
  </property>
  <property fmtid="{D5CDD505-2E9C-101B-9397-08002B2CF9AE}" pid="4" name="Process">
    <vt:lpwstr/>
  </property>
  <property fmtid="{D5CDD505-2E9C-101B-9397-08002B2CF9AE}" pid="5" name="Information_x0020_type">
    <vt:lpwstr/>
  </property>
  <property fmtid="{D5CDD505-2E9C-101B-9397-08002B2CF9AE}" pid="6" name="Information type">
    <vt:lpwstr/>
  </property>
</Properties>
</file>